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41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notesSlides/notesSlide13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124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Default Extension="emf" ContentType="image/x-emf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29.xml" ContentType="application/vnd.openxmlformats-officedocument.presentationml.notesSlide+xml"/>
  <Override PartName="/ppt/slides/slide108.xml" ContentType="application/vnd.openxmlformats-officedocument.presentationml.slide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43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10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37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44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3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40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notesSlides/notesSlide37.xml" ContentType="application/vnd.openxmlformats-officedocument.presentationml.notesSlide+xml"/>
  <Default Extension="jpeg" ContentType="image/jpeg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Default Extension="wav" ContentType="audio/wav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38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16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34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39.xml" ContentType="application/vnd.openxmlformats-officedocument.presentationml.notesSlide+xml"/>
  <Override PartName="/ppt/slides/slide118.xml" ContentType="application/vnd.openxmlformats-officedocument.presentationml.slide+xml"/>
  <Override PartName="/ppt/notesSlides/notesSlide128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142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31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125.xml" ContentType="application/vnd.openxmlformats-officedocument.presentationml.notesSlide+xml"/>
  <Override PartName="/ppt/notesSlides/notesSlide136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theme/theme3.xml" ContentType="application/vnd.openxmlformats-officedocument.them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5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146"/>
  </p:notesMasterIdLst>
  <p:handoutMasterIdLst>
    <p:handoutMasterId r:id="rId147"/>
  </p:handoutMasterIdLst>
  <p:sldIdLst>
    <p:sldId id="1486" r:id="rId2"/>
    <p:sldId id="1421" r:id="rId3"/>
    <p:sldId id="1366" r:id="rId4"/>
    <p:sldId id="1362" r:id="rId5"/>
    <p:sldId id="1363" r:id="rId6"/>
    <p:sldId id="1364" r:id="rId7"/>
    <p:sldId id="1365" r:id="rId8"/>
    <p:sldId id="1420" r:id="rId9"/>
    <p:sldId id="1422" r:id="rId10"/>
    <p:sldId id="1356" r:id="rId11"/>
    <p:sldId id="1357" r:id="rId12"/>
    <p:sldId id="1358" r:id="rId13"/>
    <p:sldId id="1359" r:id="rId14"/>
    <p:sldId id="1360" r:id="rId15"/>
    <p:sldId id="1086" r:id="rId16"/>
    <p:sldId id="1069" r:id="rId17"/>
    <p:sldId id="1070" r:id="rId18"/>
    <p:sldId id="1211" r:id="rId19"/>
    <p:sldId id="1132" r:id="rId20"/>
    <p:sldId id="1235" r:id="rId21"/>
    <p:sldId id="1236" r:id="rId22"/>
    <p:sldId id="1237" r:id="rId23"/>
    <p:sldId id="1098" r:id="rId24"/>
    <p:sldId id="1219" r:id="rId25"/>
    <p:sldId id="1479" r:id="rId26"/>
    <p:sldId id="1480" r:id="rId27"/>
    <p:sldId id="1481" r:id="rId28"/>
    <p:sldId id="1482" r:id="rId29"/>
    <p:sldId id="1483" r:id="rId30"/>
    <p:sldId id="1484" r:id="rId31"/>
    <p:sldId id="1485" r:id="rId32"/>
    <p:sldId id="1112" r:id="rId33"/>
    <p:sldId id="1114" r:id="rId34"/>
    <p:sldId id="1225" r:id="rId35"/>
    <p:sldId id="1368" r:id="rId36"/>
    <p:sldId id="1116" r:id="rId37"/>
    <p:sldId id="1400" r:id="rId38"/>
    <p:sldId id="312" r:id="rId39"/>
    <p:sldId id="1423" r:id="rId40"/>
    <p:sldId id="1424" r:id="rId41"/>
    <p:sldId id="1238" r:id="rId42"/>
    <p:sldId id="1092" r:id="rId43"/>
    <p:sldId id="1125" r:id="rId44"/>
    <p:sldId id="1231" r:id="rId45"/>
    <p:sldId id="1230" r:id="rId46"/>
    <p:sldId id="1093" r:id="rId47"/>
    <p:sldId id="1239" r:id="rId48"/>
    <p:sldId id="1241" r:id="rId49"/>
    <p:sldId id="1243" r:id="rId50"/>
    <p:sldId id="1094" r:id="rId51"/>
    <p:sldId id="1095" r:id="rId52"/>
    <p:sldId id="335" r:id="rId53"/>
    <p:sldId id="460" r:id="rId54"/>
    <p:sldId id="1391" r:id="rId55"/>
    <p:sldId id="1393" r:id="rId56"/>
    <p:sldId id="1394" r:id="rId57"/>
    <p:sldId id="1395" r:id="rId58"/>
    <p:sldId id="1396" r:id="rId59"/>
    <p:sldId id="1397" r:id="rId60"/>
    <p:sldId id="354" r:id="rId61"/>
    <p:sldId id="1009" r:id="rId62"/>
    <p:sldId id="1308" r:id="rId63"/>
    <p:sldId id="1314" r:id="rId64"/>
    <p:sldId id="1315" r:id="rId65"/>
    <p:sldId id="1316" r:id="rId66"/>
    <p:sldId id="1317" r:id="rId67"/>
    <p:sldId id="1318" r:id="rId68"/>
    <p:sldId id="1320" r:id="rId69"/>
    <p:sldId id="1321" r:id="rId70"/>
    <p:sldId id="1322" r:id="rId71"/>
    <p:sldId id="1323" r:id="rId72"/>
    <p:sldId id="1324" r:id="rId73"/>
    <p:sldId id="1325" r:id="rId74"/>
    <p:sldId id="1326" r:id="rId75"/>
    <p:sldId id="1327" r:id="rId76"/>
    <p:sldId id="1328" r:id="rId77"/>
    <p:sldId id="1329" r:id="rId78"/>
    <p:sldId id="1334" r:id="rId79"/>
    <p:sldId id="1335" r:id="rId80"/>
    <p:sldId id="1336" r:id="rId81"/>
    <p:sldId id="856" r:id="rId82"/>
    <p:sldId id="439" r:id="rId83"/>
    <p:sldId id="441" r:id="rId84"/>
    <p:sldId id="447" r:id="rId85"/>
    <p:sldId id="1398" r:id="rId86"/>
    <p:sldId id="1399" r:id="rId87"/>
    <p:sldId id="1044" r:id="rId88"/>
    <p:sldId id="1099" r:id="rId89"/>
    <p:sldId id="1045" r:id="rId90"/>
    <p:sldId id="1043" r:id="rId91"/>
    <p:sldId id="1048" r:id="rId92"/>
    <p:sldId id="455" r:id="rId93"/>
    <p:sldId id="1233" r:id="rId94"/>
    <p:sldId id="1038" r:id="rId95"/>
    <p:sldId id="1039" r:id="rId96"/>
    <p:sldId id="1040" r:id="rId97"/>
    <p:sldId id="1041" r:id="rId98"/>
    <p:sldId id="1042" r:id="rId99"/>
    <p:sldId id="1177" r:id="rId100"/>
    <p:sldId id="1178" r:id="rId101"/>
    <p:sldId id="1033" r:id="rId102"/>
    <p:sldId id="1034" r:id="rId103"/>
    <p:sldId id="1035" r:id="rId104"/>
    <p:sldId id="475" r:id="rId105"/>
    <p:sldId id="1352" r:id="rId106"/>
    <p:sldId id="1351" r:id="rId107"/>
    <p:sldId id="1172" r:id="rId108"/>
    <p:sldId id="1342" r:id="rId109"/>
    <p:sldId id="1347" r:id="rId110"/>
    <p:sldId id="1367" r:id="rId111"/>
    <p:sldId id="918" r:id="rId112"/>
    <p:sldId id="1127" r:id="rId113"/>
    <p:sldId id="1128" r:id="rId114"/>
    <p:sldId id="1129" r:id="rId115"/>
    <p:sldId id="1130" r:id="rId116"/>
    <p:sldId id="1349" r:id="rId117"/>
    <p:sldId id="1133" r:id="rId118"/>
    <p:sldId id="1137" r:id="rId119"/>
    <p:sldId id="1138" r:id="rId120"/>
    <p:sldId id="1139" r:id="rId121"/>
    <p:sldId id="1143" r:id="rId122"/>
    <p:sldId id="1144" r:id="rId123"/>
    <p:sldId id="1373" r:id="rId124"/>
    <p:sldId id="1146" r:id="rId125"/>
    <p:sldId id="1147" r:id="rId126"/>
    <p:sldId id="1148" r:id="rId127"/>
    <p:sldId id="1151" r:id="rId128"/>
    <p:sldId id="1153" r:id="rId129"/>
    <p:sldId id="1154" r:id="rId130"/>
    <p:sldId id="1155" r:id="rId131"/>
    <p:sldId id="1156" r:id="rId132"/>
    <p:sldId id="1157" r:id="rId133"/>
    <p:sldId id="1158" r:id="rId134"/>
    <p:sldId id="1160" r:id="rId135"/>
    <p:sldId id="1162" r:id="rId136"/>
    <p:sldId id="1163" r:id="rId137"/>
    <p:sldId id="1164" r:id="rId138"/>
    <p:sldId id="1376" r:id="rId139"/>
    <p:sldId id="1166" r:id="rId140"/>
    <p:sldId id="1167" r:id="rId141"/>
    <p:sldId id="1277" r:id="rId142"/>
    <p:sldId id="1171" r:id="rId143"/>
    <p:sldId id="1244" r:id="rId144"/>
    <p:sldId id="1487" r:id="rId145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111"/>
    <a:srgbClr val="15E70B"/>
    <a:srgbClr val="E70B10"/>
    <a:srgbClr val="503000"/>
    <a:srgbClr val="FF33CC"/>
    <a:srgbClr val="00FFFF"/>
    <a:srgbClr val="EF8181"/>
    <a:srgbClr val="996633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35604" autoAdjust="0"/>
    <p:restoredTop sz="99279" autoAdjust="0"/>
  </p:normalViewPr>
  <p:slideViewPr>
    <p:cSldViewPr>
      <p:cViewPr>
        <p:scale>
          <a:sx n="75" d="100"/>
          <a:sy n="75" d="100"/>
        </p:scale>
        <p:origin x="-1662" y="-312"/>
      </p:cViewPr>
      <p:guideLst>
        <p:guide orient="horz" pos="2160"/>
        <p:guide orient="horz" pos="1488"/>
        <p:guide orient="horz" pos="1152"/>
        <p:guide orient="horz" pos="1296"/>
        <p:guide orient="horz" pos="624"/>
        <p:guide orient="horz" pos="3600"/>
        <p:guide pos="2880"/>
        <p:guide pos="384"/>
        <p:guide pos="5376"/>
        <p:guide pos="1152"/>
        <p:guide pos="1728"/>
      </p:guideLst>
    </p:cSldViewPr>
  </p:slideViewPr>
  <p:outlineViewPr>
    <p:cViewPr>
      <p:scale>
        <a:sx n="100" d="100"/>
        <a:sy n="100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2724" y="-102"/>
      </p:cViewPr>
      <p:guideLst>
        <p:guide orient="horz" pos="2928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presProps" Target="presProps.xml"/><Relationship Id="rId15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11.xml"/><Relationship Id="rId2" Type="http://schemas.openxmlformats.org/officeDocument/2006/relationships/slide" Target="slides/slide79.xml"/><Relationship Id="rId1" Type="http://schemas.openxmlformats.org/officeDocument/2006/relationships/slide" Target="slides/slide7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4" tIns="46584" rIns="93164" bIns="46584" numCol="1" anchor="t" anchorCtr="0" compatLnSpc="1">
            <a:prstTxWarp prst="textNoShape">
              <a:avLst/>
            </a:prstTxWarp>
          </a:bodyPr>
          <a:lstStyle>
            <a:lvl1pPr algn="l" defTabSz="931863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51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579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4" tIns="46584" rIns="93164" bIns="46584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March – April 2013</a:t>
            </a:r>
            <a:endParaRPr lang="en-US" dirty="0"/>
          </a:p>
        </p:txBody>
      </p:sp>
      <p:sp>
        <p:nvSpPr>
          <p:cNvPr id="6051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4" tIns="46584" rIns="93164" bIns="46584" numCol="1" anchor="b" anchorCtr="0" compatLnSpc="1">
            <a:prstTxWarp prst="textNoShape">
              <a:avLst/>
            </a:prstTxWarp>
          </a:bodyPr>
          <a:lstStyle>
            <a:lvl1pPr algn="l" defTabSz="931863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Dr. Mel Hawkins - Medical Emergencies</a:t>
            </a:r>
          </a:p>
        </p:txBody>
      </p:sp>
      <p:sp>
        <p:nvSpPr>
          <p:cNvPr id="6051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579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4" tIns="46584" rIns="93164" bIns="46584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CFECD53A-A104-4CA3-B1E3-6B5EB993D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4" tIns="46584" rIns="93164" bIns="46584" numCol="1" anchor="t" anchorCtr="0" compatLnSpc="1">
            <a:prstTxWarp prst="textNoShape">
              <a:avLst/>
            </a:prstTxWarp>
          </a:bodyPr>
          <a:lstStyle>
            <a:lvl1pPr algn="l" defTabSz="931863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5579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4" tIns="46584" rIns="93164" bIns="46584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January 2011</a:t>
            </a:r>
            <a:endParaRPr lang="en-US" alt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711" y="4416426"/>
            <a:ext cx="5028579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4" tIns="46584" rIns="93164" bIns="465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4" tIns="46584" rIns="93164" bIns="46584" numCol="1" anchor="b" anchorCtr="0" compatLnSpc="1">
            <a:prstTxWarp prst="textNoShape">
              <a:avLst/>
            </a:prstTxWarp>
          </a:bodyPr>
          <a:lstStyle>
            <a:lvl1pPr algn="l" defTabSz="931863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Dr. Mel Hawkins - Medical Emergencies</a:t>
            </a:r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579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4" tIns="46584" rIns="93164" bIns="46584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F0759BD2-55B0-4DDD-B67A-7DAA574B95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6978" y="698501"/>
            <a:ext cx="4544046" cy="3482975"/>
          </a:xfrm>
          <a:ln w="12700" cap="flat"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264" y="4418014"/>
            <a:ext cx="5025473" cy="4179887"/>
          </a:xfrm>
          <a:solidFill>
            <a:srgbClr val="FFFFFF"/>
          </a:solidFill>
          <a:ln w="12700" cap="flat">
            <a:solidFill>
              <a:srgbClr val="000000"/>
            </a:solidFill>
          </a:ln>
        </p:spPr>
        <p:txBody>
          <a:bodyPr lIns="92075" tIns="46038" rIns="92075" bIns="46038"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290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21" y="4416426"/>
            <a:ext cx="5485158" cy="4183063"/>
          </a:xfrm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075" tIns="46038" rIns="92075" bIns="46038"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15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17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22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63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6978" y="698501"/>
            <a:ext cx="4544046" cy="3482975"/>
          </a:xfrm>
          <a:ln w="12700" cap="flat"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264" y="4418014"/>
            <a:ext cx="5025473" cy="4179887"/>
          </a:xfrm>
          <a:solidFill>
            <a:srgbClr val="FFFFFF"/>
          </a:solidFill>
          <a:ln w="12700" cap="flat">
            <a:solidFill>
              <a:srgbClr val="000000"/>
            </a:solidFill>
          </a:ln>
        </p:spPr>
        <p:txBody>
          <a:bodyPr lIns="92075" tIns="46038" rIns="92075" bIns="46038"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3"/>
          <p:cNvSpPr txBox="1">
            <a:spLocks noGrp="1" noChangeArrowheads="1"/>
          </p:cNvSpPr>
          <p:nvPr/>
        </p:nvSpPr>
        <p:spPr bwMode="auto">
          <a:xfrm>
            <a:off x="3885579" y="0"/>
            <a:ext cx="297242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r">
              <a:spcBef>
                <a:spcPct val="20000"/>
              </a:spcBef>
            </a:pPr>
            <a:r>
              <a:rPr lang="en-US" sz="1200" baseline="-25000"/>
              <a:t>February 2005</a:t>
            </a:r>
          </a:p>
        </p:txBody>
      </p:sp>
      <p:sp>
        <p:nvSpPr>
          <p:cNvPr id="96258" name="Rectangle 6"/>
          <p:cNvSpPr txBox="1">
            <a:spLocks noGrp="1" noChangeArrowheads="1"/>
          </p:cNvSpPr>
          <p:nvPr/>
        </p:nvSpPr>
        <p:spPr bwMode="auto">
          <a:xfrm>
            <a:off x="1" y="8855076"/>
            <a:ext cx="297242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>
              <a:spcBef>
                <a:spcPct val="20000"/>
              </a:spcBef>
            </a:pPr>
            <a:r>
              <a:rPr lang="en-US" sz="1200" baseline="-25000"/>
              <a:t>Dr. M. Hawkins - Sedation</a:t>
            </a: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5579" y="8855076"/>
            <a:ext cx="297242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r">
              <a:spcBef>
                <a:spcPct val="20000"/>
              </a:spcBef>
            </a:pPr>
            <a:fld id="{5D817034-CB4B-453B-9599-5DFB5C94B422}" type="slidenum">
              <a:rPr lang="en-US" sz="1200" baseline="-25000"/>
              <a:pPr algn="r">
                <a:spcBef>
                  <a:spcPct val="20000"/>
                </a:spcBef>
              </a:pPr>
              <a:t>25</a:t>
            </a:fld>
            <a:endParaRPr lang="en-US" sz="1200" baseline="-250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2363" y="693738"/>
            <a:ext cx="4614862" cy="3462337"/>
          </a:xfrm>
          <a:ln cap="flat"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87850"/>
            <a:ext cx="5028579" cy="4237038"/>
          </a:xfrm>
          <a:noFill/>
          <a:ln/>
        </p:spPr>
        <p:txBody>
          <a:bodyPr lIns="92075" tIns="46038" rIns="92075" bIns="46038"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3"/>
          <p:cNvSpPr txBox="1">
            <a:spLocks noGrp="1" noChangeArrowheads="1"/>
          </p:cNvSpPr>
          <p:nvPr/>
        </p:nvSpPr>
        <p:spPr bwMode="auto">
          <a:xfrm>
            <a:off x="3885579" y="0"/>
            <a:ext cx="297242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r">
              <a:spcBef>
                <a:spcPct val="20000"/>
              </a:spcBef>
            </a:pPr>
            <a:r>
              <a:rPr lang="en-US" sz="1200" baseline="-25000"/>
              <a:t>February 2005</a:t>
            </a:r>
          </a:p>
        </p:txBody>
      </p:sp>
      <p:sp>
        <p:nvSpPr>
          <p:cNvPr id="98306" name="Rectangle 6"/>
          <p:cNvSpPr txBox="1">
            <a:spLocks noGrp="1" noChangeArrowheads="1"/>
          </p:cNvSpPr>
          <p:nvPr/>
        </p:nvSpPr>
        <p:spPr bwMode="auto">
          <a:xfrm>
            <a:off x="1" y="8855076"/>
            <a:ext cx="297242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>
              <a:spcBef>
                <a:spcPct val="20000"/>
              </a:spcBef>
            </a:pPr>
            <a:r>
              <a:rPr lang="en-US" sz="1200" baseline="-25000"/>
              <a:t>Dr. M. Hawkins - Sedation</a:t>
            </a:r>
          </a:p>
        </p:txBody>
      </p:sp>
      <p:sp>
        <p:nvSpPr>
          <p:cNvPr id="98307" name="Rectangle 7"/>
          <p:cNvSpPr txBox="1">
            <a:spLocks noGrp="1" noChangeArrowheads="1"/>
          </p:cNvSpPr>
          <p:nvPr/>
        </p:nvSpPr>
        <p:spPr bwMode="auto">
          <a:xfrm>
            <a:off x="3885579" y="8855076"/>
            <a:ext cx="297242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r">
              <a:spcBef>
                <a:spcPct val="20000"/>
              </a:spcBef>
            </a:pPr>
            <a:fld id="{54FE0591-F853-432A-8CEB-95844AC5626F}" type="slidenum">
              <a:rPr lang="en-US" sz="1200" baseline="-25000"/>
              <a:pPr algn="r">
                <a:spcBef>
                  <a:spcPct val="20000"/>
                </a:spcBef>
              </a:pPr>
              <a:t>26</a:t>
            </a:fld>
            <a:endParaRPr lang="en-US" sz="1200" baseline="-25000"/>
          </a:p>
        </p:txBody>
      </p:sp>
      <p:sp>
        <p:nvSpPr>
          <p:cNvPr id="983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2363" y="693738"/>
            <a:ext cx="4614862" cy="3462337"/>
          </a:xfrm>
          <a:ln cap="flat"/>
        </p:spPr>
      </p:sp>
      <p:sp>
        <p:nvSpPr>
          <p:cNvPr id="983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87850"/>
            <a:ext cx="5028579" cy="4237038"/>
          </a:xfrm>
          <a:noFill/>
          <a:ln/>
        </p:spPr>
        <p:txBody>
          <a:bodyPr lIns="92075" tIns="46038" rIns="92075" bIns="46038"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3"/>
          <p:cNvSpPr txBox="1">
            <a:spLocks noGrp="1" noChangeArrowheads="1"/>
          </p:cNvSpPr>
          <p:nvPr/>
        </p:nvSpPr>
        <p:spPr bwMode="auto">
          <a:xfrm>
            <a:off x="3885579" y="0"/>
            <a:ext cx="297242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r">
              <a:spcBef>
                <a:spcPct val="20000"/>
              </a:spcBef>
            </a:pPr>
            <a:r>
              <a:rPr lang="en-US" sz="1200" baseline="-25000"/>
              <a:t>February 2005</a:t>
            </a:r>
          </a:p>
        </p:txBody>
      </p:sp>
      <p:sp>
        <p:nvSpPr>
          <p:cNvPr id="100354" name="Rectangle 6"/>
          <p:cNvSpPr txBox="1">
            <a:spLocks noGrp="1" noChangeArrowheads="1"/>
          </p:cNvSpPr>
          <p:nvPr/>
        </p:nvSpPr>
        <p:spPr bwMode="auto">
          <a:xfrm>
            <a:off x="1" y="8855076"/>
            <a:ext cx="297242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>
              <a:spcBef>
                <a:spcPct val="20000"/>
              </a:spcBef>
            </a:pPr>
            <a:r>
              <a:rPr lang="en-US" sz="1200" baseline="-25000"/>
              <a:t>Dr. M. Hawkins - Sedation</a:t>
            </a:r>
          </a:p>
        </p:txBody>
      </p:sp>
      <p:sp>
        <p:nvSpPr>
          <p:cNvPr id="100355" name="Rectangle 7"/>
          <p:cNvSpPr txBox="1">
            <a:spLocks noGrp="1" noChangeArrowheads="1"/>
          </p:cNvSpPr>
          <p:nvPr/>
        </p:nvSpPr>
        <p:spPr bwMode="auto">
          <a:xfrm>
            <a:off x="3885579" y="8855076"/>
            <a:ext cx="297242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r">
              <a:spcBef>
                <a:spcPct val="20000"/>
              </a:spcBef>
            </a:pPr>
            <a:fld id="{16396D64-48F6-4663-A66A-F522AD84047D}" type="slidenum">
              <a:rPr lang="en-US" sz="1200" baseline="-25000"/>
              <a:pPr algn="r">
                <a:spcBef>
                  <a:spcPct val="20000"/>
                </a:spcBef>
              </a:pPr>
              <a:t>27</a:t>
            </a:fld>
            <a:endParaRPr lang="en-US" sz="1200" baseline="-25000"/>
          </a:p>
        </p:txBody>
      </p:sp>
      <p:sp>
        <p:nvSpPr>
          <p:cNvPr id="1003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2363" y="693738"/>
            <a:ext cx="4614862" cy="3462337"/>
          </a:xfrm>
          <a:ln cap="flat"/>
        </p:spPr>
      </p:sp>
      <p:sp>
        <p:nvSpPr>
          <p:cNvPr id="1003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87850"/>
            <a:ext cx="5028579" cy="4237038"/>
          </a:xfrm>
          <a:noFill/>
          <a:ln/>
        </p:spPr>
        <p:txBody>
          <a:bodyPr lIns="92075" tIns="46038" rIns="92075" bIns="46038"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3"/>
          <p:cNvSpPr txBox="1">
            <a:spLocks noGrp="1" noChangeArrowheads="1"/>
          </p:cNvSpPr>
          <p:nvPr/>
        </p:nvSpPr>
        <p:spPr bwMode="auto">
          <a:xfrm>
            <a:off x="3885579" y="0"/>
            <a:ext cx="297242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r">
              <a:spcBef>
                <a:spcPct val="20000"/>
              </a:spcBef>
            </a:pPr>
            <a:r>
              <a:rPr lang="en-US" sz="1200" baseline="-25000"/>
              <a:t>February 2005</a:t>
            </a:r>
          </a:p>
        </p:txBody>
      </p:sp>
      <p:sp>
        <p:nvSpPr>
          <p:cNvPr id="102402" name="Rectangle 6"/>
          <p:cNvSpPr txBox="1">
            <a:spLocks noGrp="1" noChangeArrowheads="1"/>
          </p:cNvSpPr>
          <p:nvPr/>
        </p:nvSpPr>
        <p:spPr bwMode="auto">
          <a:xfrm>
            <a:off x="1" y="8855076"/>
            <a:ext cx="297242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>
              <a:spcBef>
                <a:spcPct val="20000"/>
              </a:spcBef>
            </a:pPr>
            <a:r>
              <a:rPr lang="en-US" sz="1200" baseline="-25000"/>
              <a:t>Dr. M. Hawkins - Sedation</a:t>
            </a: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 bwMode="auto">
          <a:xfrm>
            <a:off x="3885579" y="8855076"/>
            <a:ext cx="297242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r">
              <a:spcBef>
                <a:spcPct val="20000"/>
              </a:spcBef>
            </a:pPr>
            <a:fld id="{5A2835E8-FE93-4995-9564-479C6EC20BF5}" type="slidenum">
              <a:rPr lang="en-US" sz="1200" baseline="-25000"/>
              <a:pPr algn="r">
                <a:spcBef>
                  <a:spcPct val="20000"/>
                </a:spcBef>
              </a:pPr>
              <a:t>28</a:t>
            </a:fld>
            <a:endParaRPr lang="en-US" sz="1200" baseline="-25000"/>
          </a:p>
        </p:txBody>
      </p:sp>
      <p:sp>
        <p:nvSpPr>
          <p:cNvPr id="1024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2363" y="693738"/>
            <a:ext cx="4614862" cy="3462337"/>
          </a:xfrm>
          <a:ln cap="flat"/>
        </p:spPr>
      </p:sp>
      <p:sp>
        <p:nvSpPr>
          <p:cNvPr id="1024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87850"/>
            <a:ext cx="5028579" cy="4237038"/>
          </a:xfrm>
          <a:noFill/>
          <a:ln/>
        </p:spPr>
        <p:txBody>
          <a:bodyPr lIns="92075" tIns="46038" rIns="92075" bIns="46038"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3"/>
          <p:cNvSpPr txBox="1">
            <a:spLocks noGrp="1" noChangeArrowheads="1"/>
          </p:cNvSpPr>
          <p:nvPr/>
        </p:nvSpPr>
        <p:spPr bwMode="auto">
          <a:xfrm>
            <a:off x="3885579" y="0"/>
            <a:ext cx="297242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r">
              <a:spcBef>
                <a:spcPct val="20000"/>
              </a:spcBef>
            </a:pPr>
            <a:r>
              <a:rPr lang="en-US" sz="1200" baseline="-25000"/>
              <a:t>February 2005</a:t>
            </a:r>
          </a:p>
        </p:txBody>
      </p:sp>
      <p:sp>
        <p:nvSpPr>
          <p:cNvPr id="104450" name="Rectangle 6"/>
          <p:cNvSpPr txBox="1">
            <a:spLocks noGrp="1" noChangeArrowheads="1"/>
          </p:cNvSpPr>
          <p:nvPr/>
        </p:nvSpPr>
        <p:spPr bwMode="auto">
          <a:xfrm>
            <a:off x="1" y="8855076"/>
            <a:ext cx="297242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>
              <a:spcBef>
                <a:spcPct val="20000"/>
              </a:spcBef>
            </a:pPr>
            <a:r>
              <a:rPr lang="en-US" sz="1200" baseline="-25000"/>
              <a:t>Dr. M. Hawkins - Sedation</a:t>
            </a:r>
          </a:p>
        </p:txBody>
      </p:sp>
      <p:sp>
        <p:nvSpPr>
          <p:cNvPr id="104451" name="Rectangle 7"/>
          <p:cNvSpPr txBox="1">
            <a:spLocks noGrp="1" noChangeArrowheads="1"/>
          </p:cNvSpPr>
          <p:nvPr/>
        </p:nvSpPr>
        <p:spPr bwMode="auto">
          <a:xfrm>
            <a:off x="3885579" y="8855076"/>
            <a:ext cx="297242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r">
              <a:spcBef>
                <a:spcPct val="20000"/>
              </a:spcBef>
            </a:pPr>
            <a:fld id="{DF9FD47C-3FA2-41AC-90B9-FA05B5683DFE}" type="slidenum">
              <a:rPr lang="en-US" sz="1200" baseline="-25000"/>
              <a:pPr algn="r">
                <a:spcBef>
                  <a:spcPct val="20000"/>
                </a:spcBef>
              </a:pPr>
              <a:t>29</a:t>
            </a:fld>
            <a:endParaRPr lang="en-US" sz="1200" baseline="-25000"/>
          </a:p>
        </p:txBody>
      </p:sp>
      <p:sp>
        <p:nvSpPr>
          <p:cNvPr id="1044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2363" y="693738"/>
            <a:ext cx="4614862" cy="3462337"/>
          </a:xfrm>
          <a:ln cap="flat"/>
        </p:spPr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87850"/>
            <a:ext cx="5028579" cy="4237038"/>
          </a:xfrm>
          <a:noFill/>
          <a:ln/>
        </p:spPr>
        <p:txBody>
          <a:bodyPr lIns="92075" tIns="46038" rIns="92075" bIns="46038"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3"/>
          <p:cNvSpPr txBox="1">
            <a:spLocks noGrp="1" noChangeArrowheads="1"/>
          </p:cNvSpPr>
          <p:nvPr/>
        </p:nvSpPr>
        <p:spPr bwMode="auto">
          <a:xfrm>
            <a:off x="3885579" y="0"/>
            <a:ext cx="297242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r">
              <a:spcBef>
                <a:spcPct val="20000"/>
              </a:spcBef>
            </a:pPr>
            <a:r>
              <a:rPr lang="en-US" sz="1200" baseline="-25000"/>
              <a:t>February 2005</a:t>
            </a:r>
          </a:p>
        </p:txBody>
      </p:sp>
      <p:sp>
        <p:nvSpPr>
          <p:cNvPr id="106498" name="Rectangle 6"/>
          <p:cNvSpPr txBox="1">
            <a:spLocks noGrp="1" noChangeArrowheads="1"/>
          </p:cNvSpPr>
          <p:nvPr/>
        </p:nvSpPr>
        <p:spPr bwMode="auto">
          <a:xfrm>
            <a:off x="1" y="8855076"/>
            <a:ext cx="297242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>
              <a:spcBef>
                <a:spcPct val="20000"/>
              </a:spcBef>
            </a:pPr>
            <a:r>
              <a:rPr lang="en-US" sz="1200" baseline="-25000"/>
              <a:t>Dr. M. Hawkins - Sedation</a:t>
            </a:r>
          </a:p>
        </p:txBody>
      </p:sp>
      <p:sp>
        <p:nvSpPr>
          <p:cNvPr id="106499" name="Rectangle 7"/>
          <p:cNvSpPr txBox="1">
            <a:spLocks noGrp="1" noChangeArrowheads="1"/>
          </p:cNvSpPr>
          <p:nvPr/>
        </p:nvSpPr>
        <p:spPr bwMode="auto">
          <a:xfrm>
            <a:off x="3885579" y="8855076"/>
            <a:ext cx="297242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r">
              <a:spcBef>
                <a:spcPct val="20000"/>
              </a:spcBef>
            </a:pPr>
            <a:fld id="{CB3B23F3-899D-44E4-84A6-F0DFDBE9A655}" type="slidenum">
              <a:rPr lang="en-US" sz="1200" baseline="-25000"/>
              <a:pPr algn="r">
                <a:spcBef>
                  <a:spcPct val="20000"/>
                </a:spcBef>
              </a:pPr>
              <a:t>30</a:t>
            </a:fld>
            <a:endParaRPr lang="en-US" sz="1200" baseline="-25000"/>
          </a:p>
        </p:txBody>
      </p:sp>
      <p:sp>
        <p:nvSpPr>
          <p:cNvPr id="1065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2363" y="693738"/>
            <a:ext cx="4614862" cy="3462337"/>
          </a:xfrm>
          <a:ln cap="flat"/>
        </p:spPr>
      </p:sp>
      <p:sp>
        <p:nvSpPr>
          <p:cNvPr id="1065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87850"/>
            <a:ext cx="5028579" cy="4237038"/>
          </a:xfrm>
          <a:noFill/>
          <a:ln/>
        </p:spPr>
        <p:txBody>
          <a:bodyPr lIns="92075" tIns="46038" rIns="92075" bIns="46038"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3"/>
          <p:cNvSpPr txBox="1">
            <a:spLocks noGrp="1" noChangeArrowheads="1"/>
          </p:cNvSpPr>
          <p:nvPr/>
        </p:nvSpPr>
        <p:spPr bwMode="auto">
          <a:xfrm>
            <a:off x="3885579" y="0"/>
            <a:ext cx="297242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r">
              <a:spcBef>
                <a:spcPct val="20000"/>
              </a:spcBef>
            </a:pPr>
            <a:r>
              <a:rPr lang="en-US" sz="1200" baseline="-25000"/>
              <a:t>February 2005</a:t>
            </a:r>
          </a:p>
        </p:txBody>
      </p:sp>
      <p:sp>
        <p:nvSpPr>
          <p:cNvPr id="108546" name="Rectangle 6"/>
          <p:cNvSpPr txBox="1">
            <a:spLocks noGrp="1" noChangeArrowheads="1"/>
          </p:cNvSpPr>
          <p:nvPr/>
        </p:nvSpPr>
        <p:spPr bwMode="auto">
          <a:xfrm>
            <a:off x="1" y="8855076"/>
            <a:ext cx="297242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>
              <a:spcBef>
                <a:spcPct val="20000"/>
              </a:spcBef>
            </a:pPr>
            <a:r>
              <a:rPr lang="en-US" sz="1200" baseline="-25000"/>
              <a:t>Dr. M. Hawkins - Sedation</a:t>
            </a: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3885579" y="8855076"/>
            <a:ext cx="297242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r">
              <a:spcBef>
                <a:spcPct val="20000"/>
              </a:spcBef>
            </a:pPr>
            <a:fld id="{FCC50939-BDAF-4E77-BD30-625AB9509547}" type="slidenum">
              <a:rPr lang="en-US" sz="1200" baseline="-25000"/>
              <a:pPr algn="r">
                <a:spcBef>
                  <a:spcPct val="20000"/>
                </a:spcBef>
              </a:pPr>
              <a:t>31</a:t>
            </a:fld>
            <a:endParaRPr lang="en-US" sz="1200" baseline="-25000"/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698500"/>
            <a:ext cx="4641850" cy="3482975"/>
          </a:xfrm>
          <a:ln cap="flat"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075" tIns="46038" rIns="92075" bIns="46038"/>
          <a:lstStyle/>
          <a:p>
            <a:pPr eaLnBrk="1" hangingPunct="1"/>
            <a:r>
              <a:rPr lang="en-CA" smtClean="0"/>
              <a:t>Find graphic for communication difficulties – clip of characters not communicating – cartoon ie. Sedation presentation – under consent section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698500"/>
            <a:ext cx="4641850" cy="3482975"/>
          </a:xfrm>
          <a:ln w="12700" cap="flat"/>
        </p:spPr>
      </p:sp>
      <p:sp>
        <p:nvSpPr>
          <p:cNvPr id="1146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075" tIns="46038" rIns="92075" bIns="46038"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698500"/>
            <a:ext cx="4643438" cy="3482975"/>
          </a:xfrm>
          <a:ln w="12700" cap="flat"/>
        </p:spPr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073" tIns="46037" rIns="92073" bIns="46037"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8500"/>
            <a:ext cx="4648200" cy="3486150"/>
          </a:xfrm>
          <a:ln/>
        </p:spPr>
      </p:sp>
      <p:sp>
        <p:nvSpPr>
          <p:cNvPr id="1249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21" y="4416426"/>
            <a:ext cx="5485158" cy="4181475"/>
          </a:xfrm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8500"/>
            <a:ext cx="4648200" cy="3486150"/>
          </a:xfrm>
          <a:ln/>
        </p:spPr>
      </p:sp>
      <p:sp>
        <p:nvSpPr>
          <p:cNvPr id="1269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21" y="4416426"/>
            <a:ext cx="5485158" cy="4181475"/>
          </a:xfrm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698500"/>
            <a:ext cx="4641850" cy="3482975"/>
          </a:xfrm>
          <a:ln w="12700" cap="flat"/>
        </p:spPr>
      </p:sp>
      <p:sp>
        <p:nvSpPr>
          <p:cNvPr id="1351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075" tIns="46038" rIns="92075" bIns="46038"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CA" smtClean="0"/>
              <a:t>Title…sub title and 2 boxes….a b2 and b1 together with arrows – then words following a b2 and b1 in one bath – then graphics diagram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CA" smtClean="0"/>
              <a:t>Pull picture into graphics and rotate slightly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CA" smtClean="0"/>
              <a:t>Ask dave – blurry!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CA" smtClean="0"/>
              <a:t>Tm VS r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/>
            <a:ahLst/>
            <a:cxnLst>
              <a:cxn ang="0">
                <a:pos x="0" y="1491"/>
              </a:cxn>
              <a:cxn ang="0">
                <a:pos x="0" y="0"/>
              </a:cxn>
              <a:cxn ang="0">
                <a:pos x="171" y="3"/>
              </a:cxn>
              <a:cxn ang="0">
                <a:pos x="355" y="9"/>
              </a:cxn>
              <a:cxn ang="0">
                <a:pos x="499" y="21"/>
              </a:cxn>
              <a:cxn ang="0">
                <a:pos x="650" y="36"/>
              </a:cxn>
              <a:cxn ang="0">
                <a:pos x="809" y="54"/>
              </a:cxn>
              <a:cxn ang="0">
                <a:pos x="957" y="78"/>
              </a:cxn>
              <a:cxn ang="0">
                <a:pos x="1119" y="105"/>
              </a:cxn>
              <a:cxn ang="0">
                <a:pos x="1261" y="133"/>
              </a:cxn>
              <a:cxn ang="0">
                <a:pos x="1441" y="175"/>
              </a:cxn>
              <a:cxn ang="0">
                <a:pos x="1598" y="217"/>
              </a:cxn>
              <a:cxn ang="0">
                <a:pos x="1763" y="269"/>
              </a:cxn>
              <a:cxn ang="0">
                <a:pos x="1887" y="308"/>
              </a:cxn>
              <a:cxn ang="0">
                <a:pos x="2085" y="384"/>
              </a:cxn>
              <a:cxn ang="0">
                <a:pos x="2230" y="444"/>
              </a:cxn>
              <a:cxn ang="0">
                <a:pos x="2456" y="547"/>
              </a:cxn>
              <a:cxn ang="0">
                <a:pos x="2666" y="662"/>
              </a:cxn>
              <a:cxn ang="0">
                <a:pos x="2859" y="786"/>
              </a:cxn>
              <a:cxn ang="0">
                <a:pos x="3046" y="920"/>
              </a:cxn>
              <a:cxn ang="0">
                <a:pos x="3193" y="1038"/>
              </a:cxn>
              <a:cxn ang="0">
                <a:pos x="3332" y="1168"/>
              </a:cxn>
              <a:cxn ang="0">
                <a:pos x="3440" y="1280"/>
              </a:cxn>
              <a:cxn ang="0">
                <a:pos x="3524" y="1380"/>
              </a:cxn>
              <a:cxn ang="0">
                <a:pos x="3624" y="1491"/>
              </a:cxn>
              <a:cxn ang="0">
                <a:pos x="3608" y="1491"/>
              </a:cxn>
              <a:cxn ang="0">
                <a:pos x="0" y="1491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/>
            <a:ahLst/>
            <a:cxnLst>
              <a:cxn ang="0">
                <a:pos x="2718" y="405"/>
              </a:cxn>
              <a:cxn ang="0">
                <a:pos x="2466" y="333"/>
              </a:cxn>
              <a:cxn ang="0">
                <a:pos x="2202" y="261"/>
              </a:cxn>
              <a:cxn ang="0">
                <a:pos x="1929" y="198"/>
              </a:cxn>
              <a:cxn ang="0">
                <a:pos x="1695" y="153"/>
              </a:cxn>
              <a:cxn ang="0">
                <a:pos x="1434" y="111"/>
              </a:cxn>
              <a:cxn ang="0">
                <a:pos x="1188" y="75"/>
              </a:cxn>
              <a:cxn ang="0">
                <a:pos x="957" y="48"/>
              </a:cxn>
              <a:cxn ang="0">
                <a:pos x="747" y="30"/>
              </a:cxn>
              <a:cxn ang="0">
                <a:pos x="501" y="15"/>
              </a:cxn>
              <a:cxn ang="0">
                <a:pos x="246" y="3"/>
              </a:cxn>
              <a:cxn ang="0">
                <a:pos x="0" y="0"/>
              </a:cxn>
              <a:cxn ang="0">
                <a:pos x="0" y="275"/>
              </a:cxn>
              <a:cxn ang="0">
                <a:pos x="0" y="345"/>
              </a:cxn>
              <a:cxn ang="0">
                <a:pos x="0" y="275"/>
              </a:cxn>
              <a:cxn ang="0">
                <a:pos x="0" y="342"/>
              </a:cxn>
              <a:cxn ang="0">
                <a:pos x="339" y="351"/>
              </a:cxn>
              <a:cxn ang="0">
                <a:pos x="606" y="372"/>
              </a:cxn>
              <a:cxn ang="0">
                <a:pos x="852" y="399"/>
              </a:cxn>
              <a:cxn ang="0">
                <a:pos x="1068" y="435"/>
              </a:cxn>
              <a:cxn ang="0">
                <a:pos x="1275" y="474"/>
              </a:cxn>
              <a:cxn ang="0">
                <a:pos x="1545" y="540"/>
              </a:cxn>
              <a:cxn ang="0">
                <a:pos x="1761" y="603"/>
              </a:cxn>
              <a:cxn ang="0">
                <a:pos x="1971" y="678"/>
              </a:cxn>
              <a:cxn ang="0">
                <a:pos x="2166" y="747"/>
              </a:cxn>
              <a:cxn ang="0">
                <a:pos x="2397" y="852"/>
              </a:cxn>
              <a:cxn ang="0">
                <a:pos x="2613" y="960"/>
              </a:cxn>
              <a:cxn ang="0">
                <a:pos x="2832" y="1095"/>
              </a:cxn>
              <a:cxn ang="0">
                <a:pos x="3012" y="1212"/>
              </a:cxn>
              <a:cxn ang="0">
                <a:pos x="3186" y="1347"/>
              </a:cxn>
              <a:cxn ang="0">
                <a:pos x="3351" y="1497"/>
              </a:cxn>
              <a:cxn ang="0">
                <a:pos x="3480" y="1629"/>
              </a:cxn>
              <a:cxn ang="0">
                <a:pos x="3612" y="1785"/>
              </a:cxn>
              <a:cxn ang="0">
                <a:pos x="3699" y="1901"/>
              </a:cxn>
              <a:cxn ang="0">
                <a:pos x="5142" y="1901"/>
              </a:cxn>
              <a:cxn ang="0">
                <a:pos x="5076" y="1827"/>
              </a:cxn>
              <a:cxn ang="0">
                <a:pos x="4968" y="1707"/>
              </a:cxn>
              <a:cxn ang="0">
                <a:pos x="4797" y="1539"/>
              </a:cxn>
              <a:cxn ang="0">
                <a:pos x="4617" y="1383"/>
              </a:cxn>
              <a:cxn ang="0">
                <a:pos x="4410" y="1221"/>
              </a:cxn>
              <a:cxn ang="0">
                <a:pos x="4185" y="1071"/>
              </a:cxn>
              <a:cxn ang="0">
                <a:pos x="3960" y="939"/>
              </a:cxn>
              <a:cxn ang="0">
                <a:pos x="3708" y="801"/>
              </a:cxn>
              <a:cxn ang="0">
                <a:pos x="3492" y="702"/>
              </a:cxn>
              <a:cxn ang="0">
                <a:pos x="3231" y="588"/>
              </a:cxn>
              <a:cxn ang="0">
                <a:pos x="2964" y="489"/>
              </a:cxn>
              <a:cxn ang="0">
                <a:pos x="2718" y="405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558" y="357"/>
              </a:cxn>
              <a:cxn ang="0">
                <a:pos x="807" y="375"/>
              </a:cxn>
              <a:cxn ang="0">
                <a:pos x="1056" y="399"/>
              </a:cxn>
              <a:cxn ang="0">
                <a:pos x="1272" y="426"/>
              </a:cxn>
              <a:cxn ang="0">
                <a:pos x="1539" y="465"/>
              </a:cxn>
              <a:cxn ang="0">
                <a:pos x="1791" y="510"/>
              </a:cxn>
              <a:cxn ang="0">
                <a:pos x="2076" y="570"/>
              </a:cxn>
              <a:cxn ang="0">
                <a:pos x="2334" y="630"/>
              </a:cxn>
              <a:cxn ang="0">
                <a:pos x="2544" y="687"/>
              </a:cxn>
              <a:cxn ang="0">
                <a:pos x="2775" y="759"/>
              </a:cxn>
              <a:cxn ang="0">
                <a:pos x="3003" y="837"/>
              </a:cxn>
              <a:cxn ang="0">
                <a:pos x="3231" y="924"/>
              </a:cxn>
              <a:cxn ang="0">
                <a:pos x="3438" y="1005"/>
              </a:cxn>
              <a:cxn ang="0">
                <a:pos x="3663" y="1110"/>
              </a:cxn>
              <a:cxn ang="0">
                <a:pos x="3903" y="1233"/>
              </a:cxn>
              <a:cxn ang="0">
                <a:pos x="4149" y="1374"/>
              </a:cxn>
              <a:cxn ang="0">
                <a:pos x="4353" y="1506"/>
              </a:cxn>
              <a:cxn ang="0">
                <a:pos x="4491" y="1602"/>
              </a:cxn>
              <a:cxn ang="0">
                <a:pos x="4668" y="1740"/>
              </a:cxn>
              <a:cxn ang="0">
                <a:pos x="4824" y="1875"/>
              </a:cxn>
              <a:cxn ang="0">
                <a:pos x="4968" y="2016"/>
              </a:cxn>
              <a:cxn ang="0">
                <a:pos x="5100" y="2154"/>
              </a:cxn>
              <a:cxn ang="0">
                <a:pos x="5238" y="2324"/>
              </a:cxn>
              <a:cxn ang="0">
                <a:pos x="5759" y="2324"/>
              </a:cxn>
              <a:cxn ang="0">
                <a:pos x="5759" y="1245"/>
              </a:cxn>
              <a:cxn ang="0">
                <a:pos x="5580" y="1119"/>
              </a:cxn>
              <a:cxn ang="0">
                <a:pos x="5400" y="1020"/>
              </a:cxn>
              <a:cxn ang="0">
                <a:pos x="5205" y="918"/>
              </a:cxn>
              <a:cxn ang="0">
                <a:pos x="5031" y="837"/>
              </a:cxn>
              <a:cxn ang="0">
                <a:pos x="4866" y="771"/>
              </a:cxn>
              <a:cxn ang="0">
                <a:pos x="4710" y="711"/>
              </a:cxn>
              <a:cxn ang="0">
                <a:pos x="4545" y="651"/>
              </a:cxn>
              <a:cxn ang="0">
                <a:pos x="4386" y="600"/>
              </a:cxn>
              <a:cxn ang="0">
                <a:pos x="4248" y="552"/>
              </a:cxn>
              <a:cxn ang="0">
                <a:pos x="3993" y="483"/>
              </a:cxn>
              <a:cxn ang="0">
                <a:pos x="3777" y="423"/>
              </a:cxn>
              <a:cxn ang="0">
                <a:pos x="3564" y="375"/>
              </a:cxn>
              <a:cxn ang="0">
                <a:pos x="3282" y="312"/>
              </a:cxn>
              <a:cxn ang="0">
                <a:pos x="3003" y="261"/>
              </a:cxn>
              <a:cxn ang="0">
                <a:pos x="2733" y="213"/>
              </a:cxn>
              <a:cxn ang="0">
                <a:pos x="2451" y="171"/>
              </a:cxn>
              <a:cxn ang="0">
                <a:pos x="2211" y="138"/>
              </a:cxn>
              <a:cxn ang="0">
                <a:pos x="1974" y="108"/>
              </a:cxn>
              <a:cxn ang="0">
                <a:pos x="1665" y="81"/>
              </a:cxn>
              <a:cxn ang="0">
                <a:pos x="1437" y="60"/>
              </a:cxn>
              <a:cxn ang="0">
                <a:pos x="1125" y="36"/>
              </a:cxn>
              <a:cxn ang="0">
                <a:pos x="828" y="21"/>
              </a:cxn>
              <a:cxn ang="0">
                <a:pos x="558" y="12"/>
              </a:cxn>
              <a:cxn ang="0">
                <a:pos x="282" y="3"/>
              </a:cxn>
              <a:cxn ang="0">
                <a:pos x="0" y="0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1"/>
              </a:cxn>
              <a:cxn ang="0">
                <a:pos x="282" y="357"/>
              </a:cxn>
              <a:cxn ang="0">
                <a:pos x="627" y="363"/>
              </a:cxn>
              <a:cxn ang="0">
                <a:pos x="960" y="375"/>
              </a:cxn>
              <a:cxn ang="0">
                <a:pos x="1218" y="393"/>
              </a:cxn>
              <a:cxn ang="0">
                <a:pos x="1470" y="411"/>
              </a:cxn>
              <a:cxn ang="0">
                <a:pos x="1746" y="435"/>
              </a:cxn>
              <a:cxn ang="0">
                <a:pos x="2022" y="462"/>
              </a:cxn>
              <a:cxn ang="0">
                <a:pos x="2340" y="504"/>
              </a:cxn>
              <a:cxn ang="0">
                <a:pos x="2664" y="549"/>
              </a:cxn>
              <a:cxn ang="0">
                <a:pos x="2952" y="597"/>
              </a:cxn>
              <a:cxn ang="0">
                <a:pos x="3225" y="648"/>
              </a:cxn>
              <a:cxn ang="0">
                <a:pos x="3513" y="708"/>
              </a:cxn>
              <a:cxn ang="0">
                <a:pos x="3693" y="750"/>
              </a:cxn>
              <a:cxn ang="0">
                <a:pos x="3936" y="810"/>
              </a:cxn>
              <a:cxn ang="0">
                <a:pos x="4095" y="855"/>
              </a:cxn>
              <a:cxn ang="0">
                <a:pos x="4281" y="909"/>
              </a:cxn>
              <a:cxn ang="0">
                <a:pos x="4503" y="981"/>
              </a:cxn>
              <a:cxn ang="0">
                <a:pos x="4704" y="1053"/>
              </a:cxn>
              <a:cxn ang="0">
                <a:pos x="4911" y="1131"/>
              </a:cxn>
              <a:cxn ang="0">
                <a:pos x="5073" y="1197"/>
              </a:cxn>
              <a:cxn ang="0">
                <a:pos x="5256" y="1281"/>
              </a:cxn>
              <a:cxn ang="0">
                <a:pos x="5475" y="1401"/>
              </a:cxn>
              <a:cxn ang="0">
                <a:pos x="5628" y="1482"/>
              </a:cxn>
              <a:cxn ang="0">
                <a:pos x="5759" y="1572"/>
              </a:cxn>
              <a:cxn ang="0">
                <a:pos x="5759" y="633"/>
              </a:cxn>
              <a:cxn ang="0">
                <a:pos x="5493" y="570"/>
              </a:cxn>
              <a:cxn ang="0">
                <a:pos x="5214" y="501"/>
              </a:cxn>
              <a:cxn ang="0">
                <a:pos x="4950" y="444"/>
              </a:cxn>
              <a:cxn ang="0">
                <a:pos x="4701" y="396"/>
              </a:cxn>
              <a:cxn ang="0">
                <a:pos x="4425" y="348"/>
              </a:cxn>
              <a:cxn ang="0">
                <a:pos x="4110" y="294"/>
              </a:cxn>
              <a:cxn ang="0">
                <a:pos x="3813" y="252"/>
              </a:cxn>
              <a:cxn ang="0">
                <a:pos x="3549" y="213"/>
              </a:cxn>
              <a:cxn ang="0">
                <a:pos x="3261" y="183"/>
              </a:cxn>
              <a:cxn ang="0">
                <a:pos x="3015" y="153"/>
              </a:cxn>
              <a:cxn ang="0">
                <a:pos x="2757" y="129"/>
              </a:cxn>
              <a:cxn ang="0">
                <a:pos x="2520" y="105"/>
              </a:cxn>
              <a:cxn ang="0">
                <a:pos x="2301" y="87"/>
              </a:cxn>
              <a:cxn ang="0">
                <a:pos x="2013" y="66"/>
              </a:cxn>
              <a:cxn ang="0">
                <a:pos x="1731" y="48"/>
              </a:cxn>
              <a:cxn ang="0">
                <a:pos x="1524" y="39"/>
              </a:cxn>
              <a:cxn ang="0">
                <a:pos x="1260" y="27"/>
              </a:cxn>
              <a:cxn ang="0">
                <a:pos x="966" y="15"/>
              </a:cxn>
              <a:cxn ang="0">
                <a:pos x="714" y="12"/>
              </a:cxn>
              <a:cxn ang="0">
                <a:pos x="510" y="6"/>
              </a:cxn>
              <a:cxn ang="0">
                <a:pos x="243" y="0"/>
              </a:cxn>
              <a:cxn ang="0">
                <a:pos x="0" y="0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318" y="342"/>
              </a:cxn>
              <a:cxn ang="0">
                <a:pos x="591" y="348"/>
              </a:cxn>
              <a:cxn ang="0">
                <a:pos x="846" y="354"/>
              </a:cxn>
              <a:cxn ang="0">
                <a:pos x="1074" y="360"/>
              </a:cxn>
              <a:cxn ang="0">
                <a:pos x="1314" y="366"/>
              </a:cxn>
              <a:cxn ang="0">
                <a:pos x="1599" y="381"/>
              </a:cxn>
              <a:cxn ang="0">
                <a:pos x="1911" y="399"/>
              </a:cxn>
              <a:cxn ang="0">
                <a:pos x="2241" y="420"/>
              </a:cxn>
              <a:cxn ang="0">
                <a:pos x="2619" y="453"/>
              </a:cxn>
              <a:cxn ang="0">
                <a:pos x="2889" y="477"/>
              </a:cxn>
              <a:cxn ang="0">
                <a:pos x="3177" y="507"/>
              </a:cxn>
              <a:cxn ang="0">
                <a:pos x="3498" y="543"/>
              </a:cxn>
              <a:cxn ang="0">
                <a:pos x="3813" y="585"/>
              </a:cxn>
              <a:cxn ang="0">
                <a:pos x="4044" y="618"/>
              </a:cxn>
              <a:cxn ang="0">
                <a:pos x="4365" y="669"/>
              </a:cxn>
              <a:cxn ang="0">
                <a:pos x="4683" y="726"/>
              </a:cxn>
              <a:cxn ang="0">
                <a:pos x="4980" y="786"/>
              </a:cxn>
              <a:cxn ang="0">
                <a:pos x="5268" y="846"/>
              </a:cxn>
              <a:cxn ang="0">
                <a:pos x="5646" y="942"/>
              </a:cxn>
              <a:cxn ang="0">
                <a:pos x="5759" y="969"/>
              </a:cxn>
              <a:cxn ang="0">
                <a:pos x="5759" y="0"/>
              </a:cxn>
              <a:cxn ang="0">
                <a:pos x="0" y="0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/>
            <a:ahLst/>
            <a:cxnLst>
              <a:cxn ang="0">
                <a:pos x="0" y="753"/>
              </a:cxn>
              <a:cxn ang="0">
                <a:pos x="0" y="1059"/>
              </a:cxn>
              <a:cxn ang="0">
                <a:pos x="5759" y="1059"/>
              </a:cxn>
              <a:cxn ang="0">
                <a:pos x="5759" y="0"/>
              </a:cxn>
              <a:cxn ang="0">
                <a:pos x="5430" y="0"/>
              </a:cxn>
              <a:cxn ang="0">
                <a:pos x="5298" y="84"/>
              </a:cxn>
              <a:cxn ang="0">
                <a:pos x="5136" y="159"/>
              </a:cxn>
              <a:cxn ang="0">
                <a:pos x="4968" y="222"/>
              </a:cxn>
              <a:cxn ang="0">
                <a:pos x="4812" y="267"/>
              </a:cxn>
              <a:cxn ang="0">
                <a:pos x="4626" y="324"/>
              </a:cxn>
              <a:cxn ang="0">
                <a:pos x="4440" y="366"/>
              </a:cxn>
              <a:cxn ang="0">
                <a:pos x="4230" y="414"/>
              </a:cxn>
              <a:cxn ang="0">
                <a:pos x="3939" y="468"/>
              </a:cxn>
              <a:cxn ang="0">
                <a:pos x="3711" y="504"/>
              </a:cxn>
              <a:cxn ang="0">
                <a:pos x="3441" y="543"/>
              </a:cxn>
              <a:cxn ang="0">
                <a:pos x="3189" y="579"/>
              </a:cxn>
              <a:cxn ang="0">
                <a:pos x="2925" y="606"/>
              </a:cxn>
              <a:cxn ang="0">
                <a:pos x="2679" y="633"/>
              </a:cxn>
              <a:cxn ang="0">
                <a:pos x="2418" y="654"/>
              </a:cxn>
              <a:cxn ang="0">
                <a:pos x="2142" y="675"/>
              </a:cxn>
              <a:cxn ang="0">
                <a:pos x="1896" y="693"/>
              </a:cxn>
              <a:cxn ang="0">
                <a:pos x="1647" y="708"/>
              </a:cxn>
              <a:cxn ang="0">
                <a:pos x="1404" y="720"/>
              </a:cxn>
              <a:cxn ang="0">
                <a:pos x="1170" y="732"/>
              </a:cxn>
              <a:cxn ang="0">
                <a:pos x="906" y="738"/>
              </a:cxn>
              <a:cxn ang="0">
                <a:pos x="534" y="747"/>
              </a:cxn>
              <a:cxn ang="0">
                <a:pos x="201" y="753"/>
              </a:cxn>
              <a:cxn ang="0">
                <a:pos x="0" y="753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/>
            <a:ahLst/>
            <a:cxnLst>
              <a:cxn ang="0">
                <a:pos x="0" y="366"/>
              </a:cxn>
              <a:cxn ang="0">
                <a:pos x="0" y="672"/>
              </a:cxn>
              <a:cxn ang="0">
                <a:pos x="303" y="672"/>
              </a:cxn>
              <a:cxn ang="0">
                <a:pos x="723" y="663"/>
              </a:cxn>
              <a:cxn ang="0">
                <a:pos x="1020" y="654"/>
              </a:cxn>
              <a:cxn ang="0">
                <a:pos x="1302" y="642"/>
              </a:cxn>
              <a:cxn ang="0">
                <a:pos x="1554" y="630"/>
              </a:cxn>
              <a:cxn ang="0">
                <a:pos x="1779" y="615"/>
              </a:cxn>
              <a:cxn ang="0">
                <a:pos x="1962" y="606"/>
              </a:cxn>
              <a:cxn ang="0">
                <a:pos x="2193" y="588"/>
              </a:cxn>
              <a:cxn ang="0">
                <a:pos x="2448" y="570"/>
              </a:cxn>
              <a:cxn ang="0">
                <a:pos x="2700" y="546"/>
              </a:cxn>
              <a:cxn ang="0">
                <a:pos x="2904" y="528"/>
              </a:cxn>
              <a:cxn ang="0">
                <a:pos x="3138" y="498"/>
              </a:cxn>
              <a:cxn ang="0">
                <a:pos x="3324" y="474"/>
              </a:cxn>
              <a:cxn ang="0">
                <a:pos x="3534" y="447"/>
              </a:cxn>
              <a:cxn ang="0">
                <a:pos x="3735" y="420"/>
              </a:cxn>
              <a:cxn ang="0">
                <a:pos x="3933" y="384"/>
              </a:cxn>
              <a:cxn ang="0">
                <a:pos x="4116" y="351"/>
              </a:cxn>
              <a:cxn ang="0">
                <a:pos x="4266" y="318"/>
              </a:cxn>
              <a:cxn ang="0">
                <a:pos x="4446" y="279"/>
              </a:cxn>
              <a:cxn ang="0">
                <a:pos x="4620" y="237"/>
              </a:cxn>
              <a:cxn ang="0">
                <a:pos x="4779" y="192"/>
              </a:cxn>
              <a:cxn ang="0">
                <a:pos x="4920" y="147"/>
              </a:cxn>
              <a:cxn ang="0">
                <a:pos x="5085" y="90"/>
              </a:cxn>
              <a:cxn ang="0">
                <a:pos x="5193" y="42"/>
              </a:cxn>
              <a:cxn ang="0">
                <a:pos x="5283" y="0"/>
              </a:cxn>
              <a:cxn ang="0">
                <a:pos x="3201" y="0"/>
              </a:cxn>
              <a:cxn ang="0">
                <a:pos x="2982" y="57"/>
              </a:cxn>
              <a:cxn ang="0">
                <a:pos x="2775" y="108"/>
              </a:cxn>
              <a:cxn ang="0">
                <a:pos x="2562" y="150"/>
              </a:cxn>
              <a:cxn ang="0">
                <a:pos x="2397" y="183"/>
              </a:cxn>
              <a:cxn ang="0">
                <a:pos x="2205" y="213"/>
              </a:cxn>
              <a:cxn ang="0">
                <a:pos x="2001" y="243"/>
              </a:cxn>
              <a:cxn ang="0">
                <a:pos x="1776" y="273"/>
              </a:cxn>
              <a:cxn ang="0">
                <a:pos x="1536" y="297"/>
              </a:cxn>
              <a:cxn ang="0">
                <a:pos x="1344" y="312"/>
              </a:cxn>
              <a:cxn ang="0">
                <a:pos x="1134" y="330"/>
              </a:cxn>
              <a:cxn ang="0">
                <a:pos x="921" y="342"/>
              </a:cxn>
              <a:cxn ang="0">
                <a:pos x="696" y="354"/>
              </a:cxn>
              <a:cxn ang="0">
                <a:pos x="501" y="360"/>
              </a:cxn>
              <a:cxn ang="0">
                <a:pos x="279" y="366"/>
              </a:cxn>
              <a:cxn ang="0">
                <a:pos x="99" y="369"/>
              </a:cxn>
              <a:cxn ang="0">
                <a:pos x="0" y="366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85"/>
              </a:cxn>
              <a:cxn ang="0">
                <a:pos x="192" y="285"/>
              </a:cxn>
              <a:cxn ang="0">
                <a:pos x="384" y="282"/>
              </a:cxn>
              <a:cxn ang="0">
                <a:pos x="579" y="276"/>
              </a:cxn>
              <a:cxn ang="0">
                <a:pos x="789" y="267"/>
              </a:cxn>
              <a:cxn ang="0">
                <a:pos x="999" y="258"/>
              </a:cxn>
              <a:cxn ang="0">
                <a:pos x="1161" y="246"/>
              </a:cxn>
              <a:cxn ang="0">
                <a:pos x="1302" y="234"/>
              </a:cxn>
              <a:cxn ang="0">
                <a:pos x="1458" y="222"/>
              </a:cxn>
              <a:cxn ang="0">
                <a:pos x="1665" y="201"/>
              </a:cxn>
              <a:cxn ang="0">
                <a:pos x="1992" y="159"/>
              </a:cxn>
              <a:cxn ang="0">
                <a:pos x="2301" y="117"/>
              </a:cxn>
              <a:cxn ang="0">
                <a:pos x="2604" y="60"/>
              </a:cxn>
              <a:cxn ang="0">
                <a:pos x="2883" y="0"/>
              </a:cxn>
              <a:cxn ang="0">
                <a:pos x="0" y="0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lnSpc>
                <a:spcPts val="4400"/>
              </a:lnSpc>
              <a:defRPr sz="4400"/>
            </a:lvl1pPr>
          </a:lstStyle>
          <a:p>
            <a:r>
              <a:rPr lang="en-US" altLang="en-US"/>
              <a:t>OFFICE EMERGENCIES AND OTHER ANNOYANCES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429000"/>
            <a:ext cx="6400800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en-US"/>
              <a:t>California Dental Association </a:t>
            </a:r>
          </a:p>
          <a:p>
            <a:r>
              <a:rPr lang="en-US" altLang="en-US"/>
              <a:t>Spring 2000 Scientific Session </a:t>
            </a:r>
          </a:p>
          <a:p>
            <a:r>
              <a:rPr lang="en-US" altLang="en-US"/>
              <a:t> Anaheim, California</a:t>
            </a:r>
          </a:p>
        </p:txBody>
      </p:sp>
      <p:sp>
        <p:nvSpPr>
          <p:cNvPr id="13" name="Rectangle 1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Date Placeholder 13"/>
          <p:cNvSpPr>
            <a:spLocks noGrp="1" noChangeArrowheads="1"/>
          </p:cNvSpPr>
          <p:nvPr>
            <p:ph type="dt" sz="half" idx="11"/>
          </p:nvPr>
        </p:nvSpPr>
        <p:spPr bwMode="auto">
          <a:xfrm>
            <a:off x="5638800" y="6248400"/>
            <a:ext cx="27432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fld id="{E84E49A0-622B-479A-9CF3-E8E7F6571C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0E694-3121-470B-9496-7E8D2183A5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6A51B-AEA2-4257-94AB-A3E71D5F70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0CBD5-8C42-40B5-B088-A3236FB5D9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609600"/>
            <a:ext cx="8229600" cy="5516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2BEF7-CB7D-4EE9-9A5C-2027688D2E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689BD-6027-409F-A36A-BC0D5DC1C8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2575C-3667-4163-B8D1-634ED4BFC1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23EE1-3826-4AB3-8598-3D0D6EDD9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EE70F-54F2-4502-8723-083B300F62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867C6-D825-4CC4-B872-29A3679185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780B2-E5A8-41CC-B8E3-0DF0C7105D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9F34F-4D66-45EE-B4EE-ADDAD6C017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EFF8F-6F09-4B91-9319-1DBCE7CDC3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2051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/>
            <a:ahLst/>
            <a:cxnLst>
              <a:cxn ang="0">
                <a:pos x="0" y="1491"/>
              </a:cxn>
              <a:cxn ang="0">
                <a:pos x="0" y="0"/>
              </a:cxn>
              <a:cxn ang="0">
                <a:pos x="171" y="3"/>
              </a:cxn>
              <a:cxn ang="0">
                <a:pos x="355" y="9"/>
              </a:cxn>
              <a:cxn ang="0">
                <a:pos x="499" y="21"/>
              </a:cxn>
              <a:cxn ang="0">
                <a:pos x="650" y="36"/>
              </a:cxn>
              <a:cxn ang="0">
                <a:pos x="809" y="54"/>
              </a:cxn>
              <a:cxn ang="0">
                <a:pos x="957" y="78"/>
              </a:cxn>
              <a:cxn ang="0">
                <a:pos x="1119" y="105"/>
              </a:cxn>
              <a:cxn ang="0">
                <a:pos x="1261" y="133"/>
              </a:cxn>
              <a:cxn ang="0">
                <a:pos x="1441" y="175"/>
              </a:cxn>
              <a:cxn ang="0">
                <a:pos x="1598" y="217"/>
              </a:cxn>
              <a:cxn ang="0">
                <a:pos x="1763" y="269"/>
              </a:cxn>
              <a:cxn ang="0">
                <a:pos x="1887" y="308"/>
              </a:cxn>
              <a:cxn ang="0">
                <a:pos x="2085" y="384"/>
              </a:cxn>
              <a:cxn ang="0">
                <a:pos x="2230" y="444"/>
              </a:cxn>
              <a:cxn ang="0">
                <a:pos x="2456" y="547"/>
              </a:cxn>
              <a:cxn ang="0">
                <a:pos x="2666" y="662"/>
              </a:cxn>
              <a:cxn ang="0">
                <a:pos x="2859" y="786"/>
              </a:cxn>
              <a:cxn ang="0">
                <a:pos x="3046" y="920"/>
              </a:cxn>
              <a:cxn ang="0">
                <a:pos x="3193" y="1038"/>
              </a:cxn>
              <a:cxn ang="0">
                <a:pos x="3332" y="1168"/>
              </a:cxn>
              <a:cxn ang="0">
                <a:pos x="3440" y="1280"/>
              </a:cxn>
              <a:cxn ang="0">
                <a:pos x="3524" y="1380"/>
              </a:cxn>
              <a:cxn ang="0">
                <a:pos x="3624" y="1491"/>
              </a:cxn>
              <a:cxn ang="0">
                <a:pos x="3608" y="1491"/>
              </a:cxn>
              <a:cxn ang="0">
                <a:pos x="0" y="1491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2052" name="Freeform 4"/>
          <p:cNvSpPr>
            <a:spLocks/>
          </p:cNvSpPr>
          <p:nvPr/>
        </p:nvSpPr>
        <p:spPr bwMode="white">
          <a:xfrm>
            <a:off x="0" y="3838575"/>
            <a:ext cx="8164513" cy="3019425"/>
          </a:xfrm>
          <a:custGeom>
            <a:avLst/>
            <a:gdLst/>
            <a:ahLst/>
            <a:cxnLst>
              <a:cxn ang="0">
                <a:pos x="2718" y="405"/>
              </a:cxn>
              <a:cxn ang="0">
                <a:pos x="2466" y="333"/>
              </a:cxn>
              <a:cxn ang="0">
                <a:pos x="2202" y="261"/>
              </a:cxn>
              <a:cxn ang="0">
                <a:pos x="1929" y="198"/>
              </a:cxn>
              <a:cxn ang="0">
                <a:pos x="1695" y="153"/>
              </a:cxn>
              <a:cxn ang="0">
                <a:pos x="1434" y="111"/>
              </a:cxn>
              <a:cxn ang="0">
                <a:pos x="1188" y="75"/>
              </a:cxn>
              <a:cxn ang="0">
                <a:pos x="957" y="48"/>
              </a:cxn>
              <a:cxn ang="0">
                <a:pos x="747" y="30"/>
              </a:cxn>
              <a:cxn ang="0">
                <a:pos x="501" y="15"/>
              </a:cxn>
              <a:cxn ang="0">
                <a:pos x="246" y="3"/>
              </a:cxn>
              <a:cxn ang="0">
                <a:pos x="0" y="0"/>
              </a:cxn>
              <a:cxn ang="0">
                <a:pos x="0" y="275"/>
              </a:cxn>
              <a:cxn ang="0">
                <a:pos x="0" y="345"/>
              </a:cxn>
              <a:cxn ang="0">
                <a:pos x="0" y="275"/>
              </a:cxn>
              <a:cxn ang="0">
                <a:pos x="0" y="342"/>
              </a:cxn>
              <a:cxn ang="0">
                <a:pos x="339" y="351"/>
              </a:cxn>
              <a:cxn ang="0">
                <a:pos x="606" y="372"/>
              </a:cxn>
              <a:cxn ang="0">
                <a:pos x="852" y="399"/>
              </a:cxn>
              <a:cxn ang="0">
                <a:pos x="1068" y="435"/>
              </a:cxn>
              <a:cxn ang="0">
                <a:pos x="1275" y="474"/>
              </a:cxn>
              <a:cxn ang="0">
                <a:pos x="1545" y="540"/>
              </a:cxn>
              <a:cxn ang="0">
                <a:pos x="1761" y="603"/>
              </a:cxn>
              <a:cxn ang="0">
                <a:pos x="1971" y="678"/>
              </a:cxn>
              <a:cxn ang="0">
                <a:pos x="2166" y="747"/>
              </a:cxn>
              <a:cxn ang="0">
                <a:pos x="2397" y="852"/>
              </a:cxn>
              <a:cxn ang="0">
                <a:pos x="2613" y="960"/>
              </a:cxn>
              <a:cxn ang="0">
                <a:pos x="2832" y="1095"/>
              </a:cxn>
              <a:cxn ang="0">
                <a:pos x="3012" y="1212"/>
              </a:cxn>
              <a:cxn ang="0">
                <a:pos x="3186" y="1347"/>
              </a:cxn>
              <a:cxn ang="0">
                <a:pos x="3351" y="1497"/>
              </a:cxn>
              <a:cxn ang="0">
                <a:pos x="3480" y="1629"/>
              </a:cxn>
              <a:cxn ang="0">
                <a:pos x="3612" y="1785"/>
              </a:cxn>
              <a:cxn ang="0">
                <a:pos x="3699" y="1901"/>
              </a:cxn>
              <a:cxn ang="0">
                <a:pos x="5142" y="1901"/>
              </a:cxn>
              <a:cxn ang="0">
                <a:pos x="5076" y="1827"/>
              </a:cxn>
              <a:cxn ang="0">
                <a:pos x="4968" y="1707"/>
              </a:cxn>
              <a:cxn ang="0">
                <a:pos x="4797" y="1539"/>
              </a:cxn>
              <a:cxn ang="0">
                <a:pos x="4617" y="1383"/>
              </a:cxn>
              <a:cxn ang="0">
                <a:pos x="4410" y="1221"/>
              </a:cxn>
              <a:cxn ang="0">
                <a:pos x="4185" y="1071"/>
              </a:cxn>
              <a:cxn ang="0">
                <a:pos x="3960" y="939"/>
              </a:cxn>
              <a:cxn ang="0">
                <a:pos x="3708" y="801"/>
              </a:cxn>
              <a:cxn ang="0">
                <a:pos x="3492" y="702"/>
              </a:cxn>
              <a:cxn ang="0">
                <a:pos x="3231" y="588"/>
              </a:cxn>
              <a:cxn ang="0">
                <a:pos x="2964" y="489"/>
              </a:cxn>
              <a:cxn ang="0">
                <a:pos x="2718" y="405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2053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558" y="357"/>
              </a:cxn>
              <a:cxn ang="0">
                <a:pos x="807" y="375"/>
              </a:cxn>
              <a:cxn ang="0">
                <a:pos x="1056" y="399"/>
              </a:cxn>
              <a:cxn ang="0">
                <a:pos x="1272" y="426"/>
              </a:cxn>
              <a:cxn ang="0">
                <a:pos x="1539" y="465"/>
              </a:cxn>
              <a:cxn ang="0">
                <a:pos x="1791" y="510"/>
              </a:cxn>
              <a:cxn ang="0">
                <a:pos x="2076" y="570"/>
              </a:cxn>
              <a:cxn ang="0">
                <a:pos x="2334" y="630"/>
              </a:cxn>
              <a:cxn ang="0">
                <a:pos x="2544" y="687"/>
              </a:cxn>
              <a:cxn ang="0">
                <a:pos x="2775" y="759"/>
              </a:cxn>
              <a:cxn ang="0">
                <a:pos x="3003" y="837"/>
              </a:cxn>
              <a:cxn ang="0">
                <a:pos x="3231" y="924"/>
              </a:cxn>
              <a:cxn ang="0">
                <a:pos x="3438" y="1005"/>
              </a:cxn>
              <a:cxn ang="0">
                <a:pos x="3663" y="1110"/>
              </a:cxn>
              <a:cxn ang="0">
                <a:pos x="3903" y="1233"/>
              </a:cxn>
              <a:cxn ang="0">
                <a:pos x="4149" y="1374"/>
              </a:cxn>
              <a:cxn ang="0">
                <a:pos x="4353" y="1506"/>
              </a:cxn>
              <a:cxn ang="0">
                <a:pos x="4491" y="1602"/>
              </a:cxn>
              <a:cxn ang="0">
                <a:pos x="4668" y="1740"/>
              </a:cxn>
              <a:cxn ang="0">
                <a:pos x="4824" y="1875"/>
              </a:cxn>
              <a:cxn ang="0">
                <a:pos x="4968" y="2016"/>
              </a:cxn>
              <a:cxn ang="0">
                <a:pos x="5100" y="2154"/>
              </a:cxn>
              <a:cxn ang="0">
                <a:pos x="5238" y="2324"/>
              </a:cxn>
              <a:cxn ang="0">
                <a:pos x="5759" y="2324"/>
              </a:cxn>
              <a:cxn ang="0">
                <a:pos x="5759" y="1245"/>
              </a:cxn>
              <a:cxn ang="0">
                <a:pos x="5580" y="1119"/>
              </a:cxn>
              <a:cxn ang="0">
                <a:pos x="5400" y="1020"/>
              </a:cxn>
              <a:cxn ang="0">
                <a:pos x="5205" y="918"/>
              </a:cxn>
              <a:cxn ang="0">
                <a:pos x="5031" y="837"/>
              </a:cxn>
              <a:cxn ang="0">
                <a:pos x="4866" y="771"/>
              </a:cxn>
              <a:cxn ang="0">
                <a:pos x="4710" y="711"/>
              </a:cxn>
              <a:cxn ang="0">
                <a:pos x="4545" y="651"/>
              </a:cxn>
              <a:cxn ang="0">
                <a:pos x="4386" y="600"/>
              </a:cxn>
              <a:cxn ang="0">
                <a:pos x="4248" y="552"/>
              </a:cxn>
              <a:cxn ang="0">
                <a:pos x="3993" y="483"/>
              </a:cxn>
              <a:cxn ang="0">
                <a:pos x="3777" y="423"/>
              </a:cxn>
              <a:cxn ang="0">
                <a:pos x="3564" y="375"/>
              </a:cxn>
              <a:cxn ang="0">
                <a:pos x="3282" y="312"/>
              </a:cxn>
              <a:cxn ang="0">
                <a:pos x="3003" y="261"/>
              </a:cxn>
              <a:cxn ang="0">
                <a:pos x="2733" y="213"/>
              </a:cxn>
              <a:cxn ang="0">
                <a:pos x="2451" y="171"/>
              </a:cxn>
              <a:cxn ang="0">
                <a:pos x="2211" y="138"/>
              </a:cxn>
              <a:cxn ang="0">
                <a:pos x="1974" y="108"/>
              </a:cxn>
              <a:cxn ang="0">
                <a:pos x="1665" y="81"/>
              </a:cxn>
              <a:cxn ang="0">
                <a:pos x="1437" y="60"/>
              </a:cxn>
              <a:cxn ang="0">
                <a:pos x="1125" y="36"/>
              </a:cxn>
              <a:cxn ang="0">
                <a:pos x="828" y="21"/>
              </a:cxn>
              <a:cxn ang="0">
                <a:pos x="558" y="12"/>
              </a:cxn>
              <a:cxn ang="0">
                <a:pos x="282" y="3"/>
              </a:cxn>
              <a:cxn ang="0">
                <a:pos x="0" y="0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2054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1"/>
              </a:cxn>
              <a:cxn ang="0">
                <a:pos x="282" y="357"/>
              </a:cxn>
              <a:cxn ang="0">
                <a:pos x="627" y="363"/>
              </a:cxn>
              <a:cxn ang="0">
                <a:pos x="960" y="375"/>
              </a:cxn>
              <a:cxn ang="0">
                <a:pos x="1218" y="393"/>
              </a:cxn>
              <a:cxn ang="0">
                <a:pos x="1470" y="411"/>
              </a:cxn>
              <a:cxn ang="0">
                <a:pos x="1746" y="435"/>
              </a:cxn>
              <a:cxn ang="0">
                <a:pos x="2022" y="462"/>
              </a:cxn>
              <a:cxn ang="0">
                <a:pos x="2340" y="504"/>
              </a:cxn>
              <a:cxn ang="0">
                <a:pos x="2664" y="549"/>
              </a:cxn>
              <a:cxn ang="0">
                <a:pos x="2952" y="597"/>
              </a:cxn>
              <a:cxn ang="0">
                <a:pos x="3225" y="648"/>
              </a:cxn>
              <a:cxn ang="0">
                <a:pos x="3513" y="708"/>
              </a:cxn>
              <a:cxn ang="0">
                <a:pos x="3693" y="750"/>
              </a:cxn>
              <a:cxn ang="0">
                <a:pos x="3936" y="810"/>
              </a:cxn>
              <a:cxn ang="0">
                <a:pos x="4095" y="855"/>
              </a:cxn>
              <a:cxn ang="0">
                <a:pos x="4281" y="909"/>
              </a:cxn>
              <a:cxn ang="0">
                <a:pos x="4503" y="981"/>
              </a:cxn>
              <a:cxn ang="0">
                <a:pos x="4704" y="1053"/>
              </a:cxn>
              <a:cxn ang="0">
                <a:pos x="4911" y="1131"/>
              </a:cxn>
              <a:cxn ang="0">
                <a:pos x="5073" y="1197"/>
              </a:cxn>
              <a:cxn ang="0">
                <a:pos x="5256" y="1281"/>
              </a:cxn>
              <a:cxn ang="0">
                <a:pos x="5475" y="1401"/>
              </a:cxn>
              <a:cxn ang="0">
                <a:pos x="5628" y="1482"/>
              </a:cxn>
              <a:cxn ang="0">
                <a:pos x="5759" y="1572"/>
              </a:cxn>
              <a:cxn ang="0">
                <a:pos x="5759" y="633"/>
              </a:cxn>
              <a:cxn ang="0">
                <a:pos x="5493" y="570"/>
              </a:cxn>
              <a:cxn ang="0">
                <a:pos x="5214" y="501"/>
              </a:cxn>
              <a:cxn ang="0">
                <a:pos x="4950" y="444"/>
              </a:cxn>
              <a:cxn ang="0">
                <a:pos x="4701" y="396"/>
              </a:cxn>
              <a:cxn ang="0">
                <a:pos x="4425" y="348"/>
              </a:cxn>
              <a:cxn ang="0">
                <a:pos x="4110" y="294"/>
              </a:cxn>
              <a:cxn ang="0">
                <a:pos x="3813" y="252"/>
              </a:cxn>
              <a:cxn ang="0">
                <a:pos x="3549" y="213"/>
              </a:cxn>
              <a:cxn ang="0">
                <a:pos x="3261" y="183"/>
              </a:cxn>
              <a:cxn ang="0">
                <a:pos x="3015" y="153"/>
              </a:cxn>
              <a:cxn ang="0">
                <a:pos x="2757" y="129"/>
              </a:cxn>
              <a:cxn ang="0">
                <a:pos x="2520" y="105"/>
              </a:cxn>
              <a:cxn ang="0">
                <a:pos x="2301" y="87"/>
              </a:cxn>
              <a:cxn ang="0">
                <a:pos x="2013" y="66"/>
              </a:cxn>
              <a:cxn ang="0">
                <a:pos x="1731" y="48"/>
              </a:cxn>
              <a:cxn ang="0">
                <a:pos x="1524" y="39"/>
              </a:cxn>
              <a:cxn ang="0">
                <a:pos x="1260" y="27"/>
              </a:cxn>
              <a:cxn ang="0">
                <a:pos x="966" y="15"/>
              </a:cxn>
              <a:cxn ang="0">
                <a:pos x="714" y="12"/>
              </a:cxn>
              <a:cxn ang="0">
                <a:pos x="510" y="6"/>
              </a:cxn>
              <a:cxn ang="0">
                <a:pos x="243" y="0"/>
              </a:cxn>
              <a:cxn ang="0">
                <a:pos x="0" y="0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2055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318" y="342"/>
              </a:cxn>
              <a:cxn ang="0">
                <a:pos x="591" y="348"/>
              </a:cxn>
              <a:cxn ang="0">
                <a:pos x="846" y="354"/>
              </a:cxn>
              <a:cxn ang="0">
                <a:pos x="1074" y="360"/>
              </a:cxn>
              <a:cxn ang="0">
                <a:pos x="1314" y="366"/>
              </a:cxn>
              <a:cxn ang="0">
                <a:pos x="1599" y="381"/>
              </a:cxn>
              <a:cxn ang="0">
                <a:pos x="1911" y="399"/>
              </a:cxn>
              <a:cxn ang="0">
                <a:pos x="2241" y="420"/>
              </a:cxn>
              <a:cxn ang="0">
                <a:pos x="2619" y="453"/>
              </a:cxn>
              <a:cxn ang="0">
                <a:pos x="2889" y="477"/>
              </a:cxn>
              <a:cxn ang="0">
                <a:pos x="3177" y="507"/>
              </a:cxn>
              <a:cxn ang="0">
                <a:pos x="3498" y="543"/>
              </a:cxn>
              <a:cxn ang="0">
                <a:pos x="3813" y="585"/>
              </a:cxn>
              <a:cxn ang="0">
                <a:pos x="4044" y="618"/>
              </a:cxn>
              <a:cxn ang="0">
                <a:pos x="4365" y="669"/>
              </a:cxn>
              <a:cxn ang="0">
                <a:pos x="4683" y="726"/>
              </a:cxn>
              <a:cxn ang="0">
                <a:pos x="4980" y="786"/>
              </a:cxn>
              <a:cxn ang="0">
                <a:pos x="5268" y="846"/>
              </a:cxn>
              <a:cxn ang="0">
                <a:pos x="5646" y="942"/>
              </a:cxn>
              <a:cxn ang="0">
                <a:pos x="5759" y="969"/>
              </a:cxn>
              <a:cxn ang="0">
                <a:pos x="5759" y="0"/>
              </a:cxn>
              <a:cxn ang="0">
                <a:pos x="0" y="0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2056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/>
            <a:ahLst/>
            <a:cxnLst>
              <a:cxn ang="0">
                <a:pos x="0" y="753"/>
              </a:cxn>
              <a:cxn ang="0">
                <a:pos x="0" y="1059"/>
              </a:cxn>
              <a:cxn ang="0">
                <a:pos x="5759" y="1059"/>
              </a:cxn>
              <a:cxn ang="0">
                <a:pos x="5759" y="0"/>
              </a:cxn>
              <a:cxn ang="0">
                <a:pos x="5430" y="0"/>
              </a:cxn>
              <a:cxn ang="0">
                <a:pos x="5298" y="84"/>
              </a:cxn>
              <a:cxn ang="0">
                <a:pos x="5136" y="159"/>
              </a:cxn>
              <a:cxn ang="0">
                <a:pos x="4968" y="222"/>
              </a:cxn>
              <a:cxn ang="0">
                <a:pos x="4812" y="267"/>
              </a:cxn>
              <a:cxn ang="0">
                <a:pos x="4626" y="324"/>
              </a:cxn>
              <a:cxn ang="0">
                <a:pos x="4440" y="366"/>
              </a:cxn>
              <a:cxn ang="0">
                <a:pos x="4230" y="414"/>
              </a:cxn>
              <a:cxn ang="0">
                <a:pos x="3939" y="468"/>
              </a:cxn>
              <a:cxn ang="0">
                <a:pos x="3711" y="504"/>
              </a:cxn>
              <a:cxn ang="0">
                <a:pos x="3441" y="543"/>
              </a:cxn>
              <a:cxn ang="0">
                <a:pos x="3189" y="579"/>
              </a:cxn>
              <a:cxn ang="0">
                <a:pos x="2925" y="606"/>
              </a:cxn>
              <a:cxn ang="0">
                <a:pos x="2679" y="633"/>
              </a:cxn>
              <a:cxn ang="0">
                <a:pos x="2418" y="654"/>
              </a:cxn>
              <a:cxn ang="0">
                <a:pos x="2142" y="675"/>
              </a:cxn>
              <a:cxn ang="0">
                <a:pos x="1896" y="693"/>
              </a:cxn>
              <a:cxn ang="0">
                <a:pos x="1647" y="708"/>
              </a:cxn>
              <a:cxn ang="0">
                <a:pos x="1404" y="720"/>
              </a:cxn>
              <a:cxn ang="0">
                <a:pos x="1170" y="732"/>
              </a:cxn>
              <a:cxn ang="0">
                <a:pos x="906" y="738"/>
              </a:cxn>
              <a:cxn ang="0">
                <a:pos x="534" y="747"/>
              </a:cxn>
              <a:cxn ang="0">
                <a:pos x="201" y="753"/>
              </a:cxn>
              <a:cxn ang="0">
                <a:pos x="0" y="753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2057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/>
            <a:ahLst/>
            <a:cxnLst>
              <a:cxn ang="0">
                <a:pos x="0" y="366"/>
              </a:cxn>
              <a:cxn ang="0">
                <a:pos x="0" y="672"/>
              </a:cxn>
              <a:cxn ang="0">
                <a:pos x="303" y="672"/>
              </a:cxn>
              <a:cxn ang="0">
                <a:pos x="723" y="663"/>
              </a:cxn>
              <a:cxn ang="0">
                <a:pos x="1020" y="654"/>
              </a:cxn>
              <a:cxn ang="0">
                <a:pos x="1302" y="642"/>
              </a:cxn>
              <a:cxn ang="0">
                <a:pos x="1554" y="630"/>
              </a:cxn>
              <a:cxn ang="0">
                <a:pos x="1779" y="615"/>
              </a:cxn>
              <a:cxn ang="0">
                <a:pos x="1962" y="606"/>
              </a:cxn>
              <a:cxn ang="0">
                <a:pos x="2193" y="588"/>
              </a:cxn>
              <a:cxn ang="0">
                <a:pos x="2448" y="570"/>
              </a:cxn>
              <a:cxn ang="0">
                <a:pos x="2700" y="546"/>
              </a:cxn>
              <a:cxn ang="0">
                <a:pos x="2904" y="528"/>
              </a:cxn>
              <a:cxn ang="0">
                <a:pos x="3138" y="498"/>
              </a:cxn>
              <a:cxn ang="0">
                <a:pos x="3324" y="474"/>
              </a:cxn>
              <a:cxn ang="0">
                <a:pos x="3534" y="447"/>
              </a:cxn>
              <a:cxn ang="0">
                <a:pos x="3735" y="420"/>
              </a:cxn>
              <a:cxn ang="0">
                <a:pos x="3933" y="384"/>
              </a:cxn>
              <a:cxn ang="0">
                <a:pos x="4116" y="351"/>
              </a:cxn>
              <a:cxn ang="0">
                <a:pos x="4266" y="318"/>
              </a:cxn>
              <a:cxn ang="0">
                <a:pos x="4446" y="279"/>
              </a:cxn>
              <a:cxn ang="0">
                <a:pos x="4620" y="237"/>
              </a:cxn>
              <a:cxn ang="0">
                <a:pos x="4779" y="192"/>
              </a:cxn>
              <a:cxn ang="0">
                <a:pos x="4920" y="147"/>
              </a:cxn>
              <a:cxn ang="0">
                <a:pos x="5085" y="90"/>
              </a:cxn>
              <a:cxn ang="0">
                <a:pos x="5193" y="42"/>
              </a:cxn>
              <a:cxn ang="0">
                <a:pos x="5283" y="0"/>
              </a:cxn>
              <a:cxn ang="0">
                <a:pos x="3201" y="0"/>
              </a:cxn>
              <a:cxn ang="0">
                <a:pos x="2982" y="57"/>
              </a:cxn>
              <a:cxn ang="0">
                <a:pos x="2775" y="108"/>
              </a:cxn>
              <a:cxn ang="0">
                <a:pos x="2562" y="150"/>
              </a:cxn>
              <a:cxn ang="0">
                <a:pos x="2397" y="183"/>
              </a:cxn>
              <a:cxn ang="0">
                <a:pos x="2205" y="213"/>
              </a:cxn>
              <a:cxn ang="0">
                <a:pos x="2001" y="243"/>
              </a:cxn>
              <a:cxn ang="0">
                <a:pos x="1776" y="273"/>
              </a:cxn>
              <a:cxn ang="0">
                <a:pos x="1536" y="297"/>
              </a:cxn>
              <a:cxn ang="0">
                <a:pos x="1344" y="312"/>
              </a:cxn>
              <a:cxn ang="0">
                <a:pos x="1134" y="330"/>
              </a:cxn>
              <a:cxn ang="0">
                <a:pos x="921" y="342"/>
              </a:cxn>
              <a:cxn ang="0">
                <a:pos x="696" y="354"/>
              </a:cxn>
              <a:cxn ang="0">
                <a:pos x="501" y="360"/>
              </a:cxn>
              <a:cxn ang="0">
                <a:pos x="279" y="366"/>
              </a:cxn>
              <a:cxn ang="0">
                <a:pos x="99" y="369"/>
              </a:cxn>
              <a:cxn ang="0">
                <a:pos x="0" y="366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2058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85"/>
              </a:cxn>
              <a:cxn ang="0">
                <a:pos x="192" y="285"/>
              </a:cxn>
              <a:cxn ang="0">
                <a:pos x="384" y="282"/>
              </a:cxn>
              <a:cxn ang="0">
                <a:pos x="579" y="276"/>
              </a:cxn>
              <a:cxn ang="0">
                <a:pos x="789" y="267"/>
              </a:cxn>
              <a:cxn ang="0">
                <a:pos x="999" y="258"/>
              </a:cxn>
              <a:cxn ang="0">
                <a:pos x="1161" y="246"/>
              </a:cxn>
              <a:cxn ang="0">
                <a:pos x="1302" y="234"/>
              </a:cxn>
              <a:cxn ang="0">
                <a:pos x="1458" y="222"/>
              </a:cxn>
              <a:cxn ang="0">
                <a:pos x="1665" y="201"/>
              </a:cxn>
              <a:cxn ang="0">
                <a:pos x="1992" y="159"/>
              </a:cxn>
              <a:cxn ang="0">
                <a:pos x="2301" y="117"/>
              </a:cxn>
              <a:cxn ang="0">
                <a:pos x="2604" y="60"/>
              </a:cxn>
              <a:cxn ang="0">
                <a:pos x="2883" y="0"/>
              </a:cxn>
              <a:cxn ang="0">
                <a:pos x="0" y="0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63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fld id="{3EC38EBE-B1A3-43C2-88A7-442E99E8C3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lnSpc>
          <a:spcPts val="2400"/>
        </a:lnSpc>
        <a:spcBef>
          <a:spcPts val="6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dationdentistry.u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mailto:texasrose@sedationresource.com" TargetMode="External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outhernanesthesia.com/" TargetMode="External"/><Relationship Id="rId5" Type="http://schemas.openxmlformats.org/officeDocument/2006/relationships/hyperlink" Target="http://www.halsmeddent.com/" TargetMode="External"/><Relationship Id="rId4" Type="http://schemas.openxmlformats.org/officeDocument/2006/relationships/hyperlink" Target="http://www.sedationresource.com/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mailto:aaoms@multiview.com" TargetMode="External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salvin.com/" TargetMode="External"/><Relationship Id="rId4" Type="http://schemas.openxmlformats.org/officeDocument/2006/relationships/hyperlink" Target="http://www.multiview.com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dationdentistry.us/" TargetMode="External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1586" name="Rectangle 2"/>
          <p:cNvSpPr>
            <a:spLocks noChangeArrowheads="1"/>
          </p:cNvSpPr>
          <p:nvPr/>
        </p:nvSpPr>
        <p:spPr bwMode="auto">
          <a:xfrm>
            <a:off x="304800" y="457200"/>
            <a:ext cx="8077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>
              <a:lnSpc>
                <a:spcPct val="85000"/>
              </a:lnSpc>
              <a:spcBef>
                <a:spcPts val="2100"/>
              </a:spcBef>
              <a:spcAft>
                <a:spcPts val="1000"/>
              </a:spcAft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Medical Emergencies 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in the</a:t>
            </a:r>
            <a:r>
              <a:rPr lang="en-US" sz="5400" b="1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5400" b="1" u="sng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Dental Office</a:t>
            </a:r>
            <a:r>
              <a:rPr lang="en-US" sz="5400" b="1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  <a:p>
            <a:pPr algn="ctr">
              <a:lnSpc>
                <a:spcPct val="90000"/>
              </a:lnSpc>
              <a:spcBef>
                <a:spcPts val="2100"/>
              </a:spcBef>
              <a:spcAft>
                <a:spcPts val="500"/>
              </a:spcAft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Medical Emergencies 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in</a:t>
            </a:r>
            <a:r>
              <a:rPr lang="en-US" sz="5400" b="1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5400" b="1" u="sng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Life</a:t>
            </a:r>
          </a:p>
          <a:p>
            <a:pPr algn="ctr">
              <a:lnSpc>
                <a:spcPct val="50000"/>
              </a:lnSpc>
              <a:spcBef>
                <a:spcPts val="2100"/>
              </a:spcBef>
              <a:spcAft>
                <a:spcPts val="500"/>
              </a:spcAft>
              <a:defRPr/>
            </a:pPr>
            <a:r>
              <a:rPr lang="en-US" sz="3200" i="1" dirty="0" smtClean="0">
                <a:solidFill>
                  <a:srgbClr val="FF0000"/>
                </a:solidFill>
                <a:latin typeface="Eras Bold ITC" pitchFamily="34" charset="0"/>
                <a:cs typeface="+mn-cs"/>
              </a:rPr>
              <a:t>Utah Dental Association</a:t>
            </a:r>
            <a:endParaRPr lang="en-US" sz="3200" i="1" dirty="0">
              <a:solidFill>
                <a:srgbClr val="FF0000"/>
              </a:solidFill>
              <a:latin typeface="Eras Bold ITC" pitchFamily="34" charset="0"/>
              <a:cs typeface="+mn-cs"/>
            </a:endParaRPr>
          </a:p>
          <a:p>
            <a:pPr algn="ctr">
              <a:lnSpc>
                <a:spcPct val="50000"/>
              </a:lnSpc>
              <a:spcBef>
                <a:spcPts val="2100"/>
              </a:spcBef>
              <a:spcAft>
                <a:spcPts val="500"/>
              </a:spcAft>
              <a:defRPr/>
            </a:pPr>
            <a:r>
              <a:rPr lang="en-US" b="1" i="1" dirty="0" smtClean="0">
                <a:solidFill>
                  <a:srgbClr val="FF0000"/>
                </a:solidFill>
                <a:cs typeface="+mn-cs"/>
              </a:rPr>
              <a:t>Salt Lake City, UT</a:t>
            </a:r>
            <a:endParaRPr lang="en-US" b="1" i="1" dirty="0">
              <a:solidFill>
                <a:srgbClr val="FF0000"/>
              </a:solidFill>
              <a:cs typeface="+mn-cs"/>
            </a:endParaRPr>
          </a:p>
          <a:p>
            <a:pPr>
              <a:lnSpc>
                <a:spcPct val="50000"/>
              </a:lnSpc>
              <a:spcBef>
                <a:spcPts val="2100"/>
              </a:spcBef>
              <a:spcAft>
                <a:spcPts val="500"/>
              </a:spcAft>
              <a:defRPr/>
            </a:pPr>
            <a:endParaRPr lang="en-US" b="1" i="1" dirty="0">
              <a:solidFill>
                <a:srgbClr val="FC142A"/>
              </a:solidFill>
              <a:latin typeface="Eras Bold ITC" pitchFamily="34" charset="0"/>
              <a:cs typeface="+mn-cs"/>
            </a:endParaRPr>
          </a:p>
        </p:txBody>
      </p:sp>
      <p:sp>
        <p:nvSpPr>
          <p:cNvPr id="2371587" name="Rectangle 3"/>
          <p:cNvSpPr>
            <a:spLocks noChangeArrowheads="1"/>
          </p:cNvSpPr>
          <p:nvPr/>
        </p:nvSpPr>
        <p:spPr bwMode="auto">
          <a:xfrm>
            <a:off x="8153400" y="228600"/>
            <a:ext cx="990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4000" b="1" dirty="0" smtClean="0">
                <a:solidFill>
                  <a:srgbClr val="35F15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4000" b="1" dirty="0" smtClean="0">
                <a:solidFill>
                  <a:srgbClr val="35F15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4000" b="1" dirty="0" smtClean="0">
                <a:solidFill>
                  <a:srgbClr val="35F15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R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4000" b="1" dirty="0" smtClean="0">
                <a:solidFill>
                  <a:srgbClr val="35F15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4000" b="1" dirty="0" smtClean="0">
                <a:solidFill>
                  <a:srgbClr val="35F15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H</a:t>
            </a:r>
            <a:endParaRPr lang="en-US" sz="4000" b="1" dirty="0">
              <a:solidFill>
                <a:srgbClr val="35F154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4000" b="1" dirty="0">
                <a:solidFill>
                  <a:srgbClr val="35F15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4000" b="1" dirty="0">
                <a:solidFill>
                  <a:srgbClr val="35F15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4000" b="1" dirty="0">
                <a:solidFill>
                  <a:srgbClr val="35F15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4000" b="1" dirty="0">
                <a:solidFill>
                  <a:srgbClr val="35F15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4000" b="1" dirty="0">
                <a:solidFill>
                  <a:srgbClr val="35F15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</a:t>
            </a:r>
          </a:p>
        </p:txBody>
      </p:sp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381000" y="3048000"/>
            <a:ext cx="7721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lnSpc>
                <a:spcPct val="105000"/>
              </a:lnSpc>
              <a:spcBef>
                <a:spcPts val="2300"/>
              </a:spcBef>
              <a:spcAft>
                <a:spcPts val="1000"/>
              </a:spcAft>
            </a:pPr>
            <a:endParaRPr lang="en-CA" sz="1800">
              <a:latin typeface="Arial" charset="0"/>
            </a:endParaRPr>
          </a:p>
        </p:txBody>
      </p:sp>
      <p:sp>
        <p:nvSpPr>
          <p:cNvPr id="3994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-533400" y="5410200"/>
            <a:ext cx="9372600" cy="1447800"/>
          </a:xfrm>
          <a:noFill/>
        </p:spPr>
        <p:txBody>
          <a:bodyPr lIns="92075" tIns="46038" rIns="92075" bIns="46038"/>
          <a:lstStyle/>
          <a:p>
            <a:pPr algn="r">
              <a:lnSpc>
                <a:spcPct val="60000"/>
              </a:lnSpc>
            </a:pPr>
            <a:r>
              <a:rPr lang="en-US" sz="2400" smtClean="0">
                <a:latin typeface="Eras Demi ITC" pitchFamily="34" charset="0"/>
              </a:rPr>
              <a:t>Mel Hawkins, DDS</a:t>
            </a:r>
          </a:p>
          <a:p>
            <a:pPr algn="r">
              <a:lnSpc>
                <a:spcPct val="60000"/>
              </a:lnSpc>
            </a:pPr>
            <a:r>
              <a:rPr lang="en-US" sz="2400" smtClean="0">
                <a:latin typeface="Eras Demi ITC" pitchFamily="34" charset="0"/>
              </a:rPr>
              <a:t>Dentist/Dentist Anesthesiologist</a:t>
            </a:r>
          </a:p>
          <a:p>
            <a:pPr algn="r">
              <a:lnSpc>
                <a:spcPct val="60000"/>
              </a:lnSpc>
            </a:pPr>
            <a:r>
              <a:rPr lang="en-US" sz="2400" smtClean="0">
                <a:latin typeface="Eras Demi ITC" pitchFamily="34" charset="0"/>
              </a:rPr>
              <a:t>Toronto, ON Canada</a:t>
            </a:r>
          </a:p>
          <a:p>
            <a:pPr algn="r">
              <a:lnSpc>
                <a:spcPct val="60000"/>
              </a:lnSpc>
            </a:pPr>
            <a:r>
              <a:rPr lang="en-US" sz="2400" smtClean="0">
                <a:solidFill>
                  <a:srgbClr val="99CCFF"/>
                </a:solidFill>
                <a:latin typeface="Eras Demi ITC" pitchFamily="34" charset="0"/>
                <a:hlinkClick r:id="rId3"/>
              </a:rPr>
              <a:t>www.sedationdentistry.us</a:t>
            </a:r>
            <a:r>
              <a:rPr lang="en-US" sz="2400" smtClean="0">
                <a:solidFill>
                  <a:srgbClr val="99CCFF"/>
                </a:solidFill>
                <a:latin typeface="Eras Demi ITC" pitchFamily="34" charset="0"/>
              </a:rPr>
              <a:t> </a:t>
            </a:r>
            <a:r>
              <a:rPr lang="en-US" sz="2400" smtClean="0">
                <a:latin typeface="Eras Demi ITC" pitchFamily="34" charset="0"/>
              </a:rPr>
              <a:t> </a:t>
            </a:r>
            <a:r>
              <a:rPr lang="en-US" sz="2400" smtClean="0">
                <a:solidFill>
                  <a:srgbClr val="35F154"/>
                </a:solidFill>
                <a:latin typeface="Eras Demi ITC" pitchFamily="34" charset="0"/>
              </a:rPr>
              <a:t>melhawkins@rogers.com</a:t>
            </a: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ts val="7500"/>
              </a:lnSpc>
            </a:pPr>
            <a:r>
              <a:rPr lang="en-US" altLang="en-US" sz="7200" smtClean="0">
                <a:solidFill>
                  <a:srgbClr val="FF99FF"/>
                </a:solidFill>
              </a:rPr>
              <a:t/>
            </a:r>
            <a:br>
              <a:rPr lang="en-US" altLang="en-US" sz="7200" smtClean="0">
                <a:solidFill>
                  <a:srgbClr val="FF99FF"/>
                </a:solidFill>
              </a:rPr>
            </a:br>
            <a:endParaRPr lang="en-US" altLang="en-US" sz="7200" smtClean="0">
              <a:solidFill>
                <a:srgbClr val="FF99FF"/>
              </a:solidFill>
            </a:endParaRP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066800"/>
            <a:ext cx="6096000" cy="4114800"/>
          </a:xfrm>
          <a:noFill/>
        </p:spPr>
        <p:txBody>
          <a:bodyPr/>
          <a:lstStyle/>
          <a:p>
            <a:endParaRPr lang="en-US" sz="4400" b="1" dirty="0" smtClean="0">
              <a:solidFill>
                <a:schemeClr val="folHlink"/>
              </a:solidFill>
            </a:endParaRPr>
          </a:p>
          <a:p>
            <a:r>
              <a:rPr lang="en-US" sz="4400" b="1" dirty="0" smtClean="0"/>
              <a:t>Communications:</a:t>
            </a:r>
          </a:p>
          <a:p>
            <a:endParaRPr lang="en-US" sz="4400" b="1" dirty="0" smtClean="0">
              <a:solidFill>
                <a:schemeClr val="folHlink"/>
              </a:solidFill>
            </a:endParaRPr>
          </a:p>
          <a:p>
            <a:r>
              <a:rPr lang="en-US" sz="5400" b="1" dirty="0" smtClean="0">
                <a:solidFill>
                  <a:schemeClr val="folHlink"/>
                </a:solidFill>
              </a:rPr>
              <a:t>Front Desk</a:t>
            </a:r>
          </a:p>
          <a:p>
            <a:endParaRPr lang="en-US" sz="5400" b="1" dirty="0" smtClean="0">
              <a:solidFill>
                <a:schemeClr val="folHlink"/>
              </a:solidFill>
            </a:endParaRPr>
          </a:p>
          <a:p>
            <a:r>
              <a:rPr lang="en-US" sz="5400" b="1" dirty="0" smtClean="0">
                <a:solidFill>
                  <a:schemeClr val="folHlink"/>
                </a:solidFill>
              </a:rPr>
              <a:t>Office Manager</a:t>
            </a:r>
          </a:p>
          <a:p>
            <a:endParaRPr lang="en-US" sz="5400" b="1" dirty="0" smtClean="0">
              <a:solidFill>
                <a:schemeClr val="folHlink"/>
              </a:solidFill>
            </a:endParaRPr>
          </a:p>
          <a:p>
            <a:endParaRPr lang="en-US" sz="5400" b="1" dirty="0" smtClean="0">
              <a:solidFill>
                <a:schemeClr val="folHlink"/>
              </a:solidFill>
            </a:endParaRPr>
          </a:p>
          <a:p>
            <a:endParaRPr lang="en-US" sz="9600" dirty="0" smtClean="0"/>
          </a:p>
          <a:p>
            <a:endParaRPr lang="en-US" sz="9600" dirty="0" smtClean="0"/>
          </a:p>
          <a:p>
            <a:r>
              <a:rPr lang="en-US" sz="9600" dirty="0" smtClean="0">
                <a:solidFill>
                  <a:srgbClr val="FF0000"/>
                </a:solidFill>
              </a:rPr>
              <a:t>911</a:t>
            </a:r>
          </a:p>
          <a:p>
            <a:endParaRPr lang="en-US" sz="9600" dirty="0" smtClean="0"/>
          </a:p>
          <a:p>
            <a:endParaRPr lang="en-US" sz="9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1725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0"/>
            <a:ext cx="525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726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2971800" cy="5029200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$32.00 per pump spray - but</a:t>
            </a:r>
            <a:br>
              <a:rPr lang="en-US" smtClean="0">
                <a:solidFill>
                  <a:schemeClr val="tx1"/>
                </a:solidFill>
              </a:rPr>
            </a:br>
            <a:r>
              <a:rPr lang="en-US" smtClean="0">
                <a:solidFill>
                  <a:schemeClr val="tx1"/>
                </a:solidFill>
              </a:rPr>
              <a:t>the expiry date IS the expiry date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25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8839200" cy="5943600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sz="7200" smtClean="0">
                <a:solidFill>
                  <a:srgbClr val="FA8434"/>
                </a:solidFill>
              </a:rPr>
              <a:t>ASA</a:t>
            </a:r>
            <a:br>
              <a:rPr lang="en-US" sz="7200" smtClean="0">
                <a:solidFill>
                  <a:srgbClr val="FA8434"/>
                </a:solidFill>
              </a:rPr>
            </a:br>
            <a:r>
              <a:rPr lang="en-US" sz="5400" smtClean="0">
                <a:solidFill>
                  <a:srgbClr val="FA8434"/>
                </a:solidFill>
              </a:rPr>
              <a:t/>
            </a:r>
            <a:br>
              <a:rPr lang="en-US" sz="5400" smtClean="0">
                <a:solidFill>
                  <a:srgbClr val="FA8434"/>
                </a:solidFill>
              </a:rPr>
            </a:br>
            <a:r>
              <a:rPr lang="en-US" sz="7200" smtClean="0">
                <a:solidFill>
                  <a:schemeClr val="tx1"/>
                </a:solidFill>
              </a:rPr>
              <a:t>? mg.</a:t>
            </a:r>
            <a:r>
              <a:rPr lang="en-US" sz="5400" smtClean="0">
                <a:solidFill>
                  <a:srgbClr val="FA8434"/>
                </a:solidFill>
              </a:rPr>
              <a:t> </a:t>
            </a:r>
            <a:br>
              <a:rPr lang="en-US" sz="5400" smtClean="0">
                <a:solidFill>
                  <a:srgbClr val="FA8434"/>
                </a:solidFill>
              </a:rPr>
            </a:br>
            <a:r>
              <a:rPr lang="en-US" sz="5400" smtClean="0">
                <a:solidFill>
                  <a:srgbClr val="FA8434"/>
                </a:solidFill>
              </a:rPr>
              <a:t> giving the max.</a:t>
            </a:r>
            <a:br>
              <a:rPr lang="en-US" sz="5400" smtClean="0">
                <a:solidFill>
                  <a:srgbClr val="FA8434"/>
                </a:solidFill>
              </a:rPr>
            </a:br>
            <a:r>
              <a:rPr lang="en-US" sz="5400" smtClean="0">
                <a:solidFill>
                  <a:srgbClr val="FA8434"/>
                </a:solidFill>
              </a:rPr>
              <a:t>as a  324 mg. tab.</a:t>
            </a:r>
            <a:br>
              <a:rPr lang="en-US" sz="5400" smtClean="0">
                <a:solidFill>
                  <a:srgbClr val="FA8434"/>
                </a:solidFill>
              </a:rPr>
            </a:br>
            <a:r>
              <a:rPr lang="en-US" sz="5400" smtClean="0">
                <a:solidFill>
                  <a:srgbClr val="FA8434"/>
                </a:solidFill>
              </a:rPr>
              <a:t>is OK but…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0"/>
            <a:ext cx="8610600" cy="4800600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sz="5400" smtClean="0">
                <a:solidFill>
                  <a:srgbClr val="FA8434"/>
                </a:solidFill>
              </a:rPr>
              <a:t>ASA (for MI)</a:t>
            </a:r>
            <a:br>
              <a:rPr lang="en-US" sz="5400" smtClean="0">
                <a:solidFill>
                  <a:srgbClr val="FA8434"/>
                </a:solidFill>
              </a:rPr>
            </a:br>
            <a:r>
              <a:rPr lang="en-US" sz="5400" smtClean="0">
                <a:solidFill>
                  <a:srgbClr val="FA8434"/>
                </a:solidFill>
              </a:rPr>
              <a:t>and 324 mg. = peak effect</a:t>
            </a:r>
            <a:br>
              <a:rPr lang="en-US" sz="5400" smtClean="0">
                <a:solidFill>
                  <a:srgbClr val="FA8434"/>
                </a:solidFill>
              </a:rPr>
            </a:br>
            <a:r>
              <a:rPr lang="en-US" sz="5400" smtClean="0">
                <a:solidFill>
                  <a:srgbClr val="FA8434"/>
                </a:solidFill>
              </a:rPr>
              <a:t/>
            </a:r>
            <a:br>
              <a:rPr lang="en-US" sz="5400" smtClean="0">
                <a:solidFill>
                  <a:srgbClr val="FA8434"/>
                </a:solidFill>
              </a:rPr>
            </a:br>
            <a:r>
              <a:rPr lang="en-US" sz="5400" smtClean="0">
                <a:solidFill>
                  <a:srgbClr val="FA8434"/>
                </a:solidFill>
              </a:rPr>
              <a:t>It’s best via </a:t>
            </a:r>
            <a:r>
              <a:rPr lang="en-US" sz="5400" smtClean="0">
                <a:solidFill>
                  <a:schemeClr val="tx1"/>
                </a:solidFill>
              </a:rPr>
              <a:t>4X baby</a:t>
            </a:r>
            <a:r>
              <a:rPr lang="en-US" sz="5400" smtClean="0">
                <a:solidFill>
                  <a:srgbClr val="FA8434"/>
                </a:solidFill>
              </a:rPr>
              <a:t> </a:t>
            </a:r>
            <a:br>
              <a:rPr lang="en-US" sz="5400" smtClean="0">
                <a:solidFill>
                  <a:srgbClr val="FA8434"/>
                </a:solidFill>
              </a:rPr>
            </a:br>
            <a:r>
              <a:rPr lang="en-US" sz="5400" smtClean="0">
                <a:solidFill>
                  <a:srgbClr val="FA8434"/>
                </a:solidFill>
              </a:rPr>
              <a:t>ASA (81 mg.) </a:t>
            </a:r>
            <a:r>
              <a:rPr lang="en-US" sz="5400" smtClean="0">
                <a:solidFill>
                  <a:schemeClr val="tx1"/>
                </a:solidFill>
              </a:rPr>
              <a:t>chewed,</a:t>
            </a:r>
            <a:r>
              <a:rPr lang="en-US" sz="5400" smtClean="0">
                <a:solidFill>
                  <a:srgbClr val="FA8434"/>
                </a:solidFill>
              </a:rPr>
              <a:t/>
            </a:r>
            <a:br>
              <a:rPr lang="en-US" sz="5400" smtClean="0">
                <a:solidFill>
                  <a:srgbClr val="FA8434"/>
                </a:solidFill>
              </a:rPr>
            </a:br>
            <a:r>
              <a:rPr lang="en-US" sz="5400" smtClean="0">
                <a:solidFill>
                  <a:srgbClr val="FA8434"/>
                </a:solidFill>
              </a:rPr>
              <a:t>aside from prophylactic</a:t>
            </a:r>
            <a:br>
              <a:rPr lang="en-US" sz="5400" smtClean="0">
                <a:solidFill>
                  <a:srgbClr val="FA8434"/>
                </a:solidFill>
              </a:rPr>
            </a:br>
            <a:r>
              <a:rPr lang="en-US" sz="5400" smtClean="0">
                <a:solidFill>
                  <a:srgbClr val="FA8434"/>
                </a:solidFill>
              </a:rPr>
              <a:t>use</a:t>
            </a:r>
            <a:br>
              <a:rPr lang="en-US" sz="5400" smtClean="0">
                <a:solidFill>
                  <a:srgbClr val="FA8434"/>
                </a:solidFill>
              </a:rPr>
            </a:br>
            <a:r>
              <a:rPr lang="en-US" sz="5400" smtClean="0">
                <a:solidFill>
                  <a:srgbClr val="FA8434"/>
                </a:solidFill>
              </a:rPr>
              <a:t/>
            </a:r>
            <a:br>
              <a:rPr lang="en-US" sz="5400" smtClean="0">
                <a:solidFill>
                  <a:srgbClr val="FA8434"/>
                </a:solidFill>
              </a:rPr>
            </a:br>
            <a:endParaRPr lang="en-US" sz="5400" smtClean="0">
              <a:solidFill>
                <a:srgbClr val="FA843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85800"/>
            <a:ext cx="8763000" cy="5638800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sz="5400" smtClean="0">
                <a:solidFill>
                  <a:srgbClr val="FA8434"/>
                </a:solidFill>
              </a:rPr>
              <a:t>ASA (for MI)</a:t>
            </a:r>
            <a:br>
              <a:rPr lang="en-US" sz="5400" smtClean="0">
                <a:solidFill>
                  <a:srgbClr val="FA8434"/>
                </a:solidFill>
              </a:rPr>
            </a:br>
            <a:r>
              <a:rPr lang="en-US" sz="5400" smtClean="0">
                <a:solidFill>
                  <a:srgbClr val="FA8434"/>
                </a:solidFill>
              </a:rPr>
              <a:t>324 mg. = peak</a:t>
            </a:r>
            <a:r>
              <a:rPr lang="en-US" sz="5400" smtClean="0">
                <a:solidFill>
                  <a:schemeClr val="accent1"/>
                </a:solidFill>
              </a:rPr>
              <a:t> e</a:t>
            </a:r>
            <a:r>
              <a:rPr lang="en-US" sz="5400" smtClean="0">
                <a:solidFill>
                  <a:srgbClr val="FA8434"/>
                </a:solidFill>
              </a:rPr>
              <a:t>ffect</a:t>
            </a:r>
            <a:br>
              <a:rPr lang="en-US" sz="5400" smtClean="0">
                <a:solidFill>
                  <a:srgbClr val="FA8434"/>
                </a:solidFill>
              </a:rPr>
            </a:br>
            <a:r>
              <a:rPr lang="en-US" sz="5400" smtClean="0">
                <a:solidFill>
                  <a:srgbClr val="FA8434"/>
                </a:solidFill>
              </a:rPr>
              <a:t/>
            </a:r>
            <a:br>
              <a:rPr lang="en-US" sz="5400" smtClean="0">
                <a:solidFill>
                  <a:srgbClr val="FA8434"/>
                </a:solidFill>
              </a:rPr>
            </a:br>
            <a:r>
              <a:rPr lang="en-US" sz="5400" smtClean="0">
                <a:solidFill>
                  <a:schemeClr val="folHlink"/>
                </a:solidFill>
              </a:rPr>
              <a:t>Action:</a:t>
            </a:r>
            <a:r>
              <a:rPr lang="en-US" sz="5400" smtClean="0">
                <a:solidFill>
                  <a:srgbClr val="FA8434"/>
                </a:solidFill>
              </a:rPr>
              <a:t> Keeps # of </a:t>
            </a:r>
            <a:r>
              <a:rPr lang="en-US" sz="5400" u="sng" smtClean="0">
                <a:solidFill>
                  <a:srgbClr val="FA8434"/>
                </a:solidFill>
              </a:rPr>
              <a:t>platelets</a:t>
            </a:r>
            <a:r>
              <a:rPr lang="en-US" sz="5400" smtClean="0">
                <a:solidFill>
                  <a:srgbClr val="FA8434"/>
                </a:solidFill>
              </a:rPr>
              <a:t> from increasing, </a:t>
            </a:r>
            <a:r>
              <a:rPr lang="en-US" smtClean="0">
                <a:solidFill>
                  <a:srgbClr val="FA8434"/>
                </a:solidFill>
              </a:rPr>
              <a:t>which could lead to</a:t>
            </a:r>
            <a:r>
              <a:rPr lang="en-US" sz="5400" smtClean="0">
                <a:solidFill>
                  <a:srgbClr val="FA8434"/>
                </a:solidFill>
              </a:rPr>
              <a:t> </a:t>
            </a:r>
            <a:r>
              <a:rPr lang="en-US" sz="5400" smtClean="0">
                <a:solidFill>
                  <a:schemeClr val="folHlink"/>
                </a:solidFill>
              </a:rPr>
              <a:t>ARREST!</a:t>
            </a:r>
            <a:br>
              <a:rPr lang="en-US" sz="5400" smtClean="0">
                <a:solidFill>
                  <a:schemeClr val="folHlink"/>
                </a:solidFill>
              </a:rPr>
            </a:br>
            <a:r>
              <a:rPr lang="en-US" sz="4400" smtClean="0">
                <a:solidFill>
                  <a:schemeClr val="accent1"/>
                </a:solidFill>
              </a:rPr>
              <a:t>or if cerebral blockage,</a:t>
            </a:r>
            <a:r>
              <a:rPr lang="en-US" sz="5400" smtClean="0">
                <a:solidFill>
                  <a:schemeClr val="accent1"/>
                </a:solidFill>
              </a:rPr>
              <a:t> </a:t>
            </a:r>
            <a:r>
              <a:rPr lang="en-US" sz="5400" smtClean="0">
                <a:solidFill>
                  <a:srgbClr val="FF3300"/>
                </a:solidFill>
              </a:rPr>
              <a:t>STROKE!</a:t>
            </a:r>
            <a:endParaRPr lang="en-US" sz="5400" smtClean="0">
              <a:solidFill>
                <a:srgbClr val="FA843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1295400"/>
          </a:xfrm>
        </p:spPr>
        <p:txBody>
          <a:bodyPr/>
          <a:lstStyle/>
          <a:p>
            <a:r>
              <a:rPr lang="en-US" altLang="en-US" sz="4400" smtClean="0"/>
              <a:t>Ventolin</a:t>
            </a:r>
            <a:r>
              <a:rPr lang="en-US" altLang="en-US" sz="4400" baseline="28000" smtClean="0"/>
              <a:t>®</a:t>
            </a:r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828800"/>
            <a:ext cx="8153400" cy="4343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en-US" altLang="en-US" sz="3600" b="1" smtClean="0"/>
              <a:t>Albuterol / Bronchodilator</a:t>
            </a:r>
          </a:p>
          <a:p>
            <a:pPr marL="457200" lvl="1" indent="0">
              <a:lnSpc>
                <a:spcPct val="100000"/>
              </a:lnSpc>
              <a:buFontTx/>
              <a:buNone/>
            </a:pPr>
            <a:r>
              <a:rPr lang="en-US" altLang="en-US" sz="3600" b="1" smtClean="0">
                <a:solidFill>
                  <a:schemeClr val="folHlink"/>
                </a:solidFill>
              </a:rPr>
              <a:t>Inhaler</a:t>
            </a:r>
            <a:r>
              <a:rPr lang="en-US" altLang="en-US" sz="3600" b="1" smtClean="0"/>
              <a:t>: Inhale 1 to 2 puffs of albuterol up to 4 times daily. </a:t>
            </a:r>
            <a:br>
              <a:rPr lang="en-US" altLang="en-US" sz="3600" b="1" smtClean="0"/>
            </a:br>
            <a:r>
              <a:rPr lang="en-US" altLang="en-US" sz="3600" b="1" smtClean="0"/>
              <a:t>More than 8 inhalations per day is not recommended.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40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4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4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4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4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002" grpId="0" autoUpdateAnimBg="0"/>
      <p:bldP spid="384003" grpId="0" build="p" autoUpdateAnimBg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2216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507" name="Rectangle 4"/>
          <p:cNvSpPr>
            <a:spLocks noGrp="1" noChangeArrowheads="1"/>
          </p:cNvSpPr>
          <p:nvPr>
            <p:ph type="title"/>
          </p:nvPr>
        </p:nvSpPr>
        <p:spPr>
          <a:xfrm>
            <a:off x="4724400" y="609600"/>
            <a:ext cx="4419600" cy="2590800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Albuterol - Ventolin</a:t>
            </a:r>
            <a:r>
              <a:rPr lang="en-US" smtClean="0">
                <a:solidFill>
                  <a:schemeClr val="tx1"/>
                </a:solidFill>
                <a:latin typeface="Univers" pitchFamily="34" charset="0"/>
              </a:rPr>
              <a:t>® - </a:t>
            </a:r>
            <a:br>
              <a:rPr lang="en-US" smtClean="0">
                <a:solidFill>
                  <a:schemeClr val="tx1"/>
                </a:solidFill>
                <a:latin typeface="Univers" pitchFamily="34" charset="0"/>
              </a:rPr>
            </a:br>
            <a:r>
              <a:rPr lang="en-US" smtClean="0">
                <a:solidFill>
                  <a:schemeClr val="tx1"/>
                </a:solidFill>
                <a:latin typeface="Univers" pitchFamily="34" charset="0"/>
              </a:rPr>
              <a:t/>
            </a:r>
            <a:br>
              <a:rPr lang="en-US" smtClean="0">
                <a:solidFill>
                  <a:schemeClr val="tx1"/>
                </a:solidFill>
                <a:latin typeface="Univers" pitchFamily="34" charset="0"/>
              </a:rPr>
            </a:br>
            <a:r>
              <a:rPr lang="en-US" smtClean="0">
                <a:solidFill>
                  <a:schemeClr val="tx1"/>
                </a:solidFill>
                <a:latin typeface="Univers" pitchFamily="34" charset="0"/>
              </a:rPr>
              <a:t>a ß2 agonist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6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216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altLang="en-US" sz="4800" smtClean="0">
                <a:solidFill>
                  <a:srgbClr val="FA8434"/>
                </a:solidFill>
              </a:rPr>
              <a:t>Diphenhydramine (Benadryl®)</a:t>
            </a:r>
          </a:p>
        </p:txBody>
      </p:sp>
      <p:sp>
        <p:nvSpPr>
          <p:cNvPr id="2214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828800"/>
            <a:ext cx="8991600" cy="3810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sz="3200" b="1" smtClean="0">
                <a:latin typeface="Univers 55"/>
              </a:rPr>
              <a:t>Action and effect based on blocking histamine release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sz="3200" b="1" smtClean="0">
                <a:latin typeface="Univers 55"/>
              </a:rPr>
              <a:t>Indications / Dose: (50mg/ml amp or SDV)</a:t>
            </a:r>
          </a:p>
          <a:p>
            <a:pPr lvl="1">
              <a:lnSpc>
                <a:spcPct val="125000"/>
              </a:lnSpc>
              <a:buFontTx/>
              <a:buChar char="•"/>
            </a:pPr>
            <a:r>
              <a:rPr lang="en-US" altLang="en-US" sz="3200" b="1" smtClean="0">
                <a:latin typeface="Univers 55"/>
              </a:rPr>
              <a:t>pruritus / urticaria / nausea </a:t>
            </a:r>
          </a:p>
          <a:p>
            <a:pPr lvl="1">
              <a:lnSpc>
                <a:spcPct val="125000"/>
              </a:lnSpc>
              <a:buFontTx/>
              <a:buChar char="•"/>
            </a:pPr>
            <a:r>
              <a:rPr lang="en-US" altLang="en-US" sz="3200" b="1" smtClean="0">
                <a:solidFill>
                  <a:schemeClr val="folHlink"/>
                </a:solidFill>
                <a:latin typeface="Univers 55"/>
              </a:rPr>
              <a:t>50mg IM followed by 50mg TID P.O.</a:t>
            </a:r>
          </a:p>
          <a:p>
            <a:pPr lvl="1">
              <a:lnSpc>
                <a:spcPct val="125000"/>
              </a:lnSpc>
              <a:buFontTx/>
              <a:buChar char="•"/>
            </a:pPr>
            <a:r>
              <a:rPr lang="en-US" altLang="en-US" sz="3200" b="1" smtClean="0">
                <a:latin typeface="Univers 55"/>
              </a:rPr>
              <a:t>medical follow up to anaphylaxis</a:t>
            </a:r>
          </a:p>
          <a:p>
            <a:pPr lvl="1">
              <a:lnSpc>
                <a:spcPct val="125000"/>
              </a:lnSpc>
              <a:buFontTx/>
              <a:buChar char="•"/>
            </a:pPr>
            <a:r>
              <a:rPr lang="en-US" altLang="en-US" sz="3200" b="1" smtClean="0">
                <a:latin typeface="Univers 55"/>
              </a:rPr>
              <a:t> </a:t>
            </a:r>
            <a:r>
              <a:rPr lang="en-US" altLang="en-US" sz="3200" b="1" smtClean="0">
                <a:solidFill>
                  <a:schemeClr val="accent1"/>
                </a:solidFill>
                <a:latin typeface="Univers 55"/>
              </a:rPr>
              <a:t>THINK FIRST! Can they get a ride?</a:t>
            </a:r>
            <a:endParaRPr lang="en-US" altLang="en-US" sz="3200" b="1" smtClean="0">
              <a:latin typeface="Univers 5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14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4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14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14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14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4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14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14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14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4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14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14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14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4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14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14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14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4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14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14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14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4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14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14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14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4914" grpId="0" autoUpdateAnimBg="0"/>
      <p:bldP spid="2214915" grpId="0" build="p" bldLvl="2" autoUpdateAnimBg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8839200" cy="5867400"/>
          </a:xfrm>
        </p:spPr>
        <p:txBody>
          <a:bodyPr/>
          <a:lstStyle/>
          <a:p>
            <a:r>
              <a:rPr lang="en-US" altLang="en-US" sz="5400" smtClean="0">
                <a:solidFill>
                  <a:srgbClr val="FA8434"/>
                </a:solidFill>
              </a:rPr>
              <a:t>Glucose Source</a:t>
            </a:r>
            <a:br>
              <a:rPr lang="en-US" altLang="en-US" sz="5400" smtClean="0">
                <a:solidFill>
                  <a:srgbClr val="FA8434"/>
                </a:solidFill>
              </a:rPr>
            </a:br>
            <a:r>
              <a:rPr lang="en-US" altLang="en-US" sz="5400" smtClean="0">
                <a:solidFill>
                  <a:srgbClr val="FA8434"/>
                </a:solidFill>
              </a:rPr>
              <a:t/>
            </a:r>
            <a:br>
              <a:rPr lang="en-US" altLang="en-US" sz="5400" smtClean="0">
                <a:solidFill>
                  <a:srgbClr val="FA8434"/>
                </a:solidFill>
              </a:rPr>
            </a:br>
            <a:r>
              <a:rPr lang="en-US" altLang="en-US" sz="5400" smtClean="0">
                <a:solidFill>
                  <a:srgbClr val="FA8434"/>
                </a:solidFill>
              </a:rPr>
              <a:t/>
            </a:r>
            <a:br>
              <a:rPr lang="en-US" altLang="en-US" sz="5400" smtClean="0">
                <a:solidFill>
                  <a:srgbClr val="FA8434"/>
                </a:solidFill>
              </a:rPr>
            </a:br>
            <a:r>
              <a:rPr lang="en-US" altLang="en-US" sz="5400" smtClean="0">
                <a:solidFill>
                  <a:schemeClr val="folHlink"/>
                </a:solidFill>
              </a:rPr>
              <a:t>FACT:</a:t>
            </a:r>
            <a:r>
              <a:rPr lang="en-US" altLang="en-US" sz="5400" smtClean="0">
                <a:solidFill>
                  <a:srgbClr val="FA8434"/>
                </a:solidFill>
              </a:rPr>
              <a:t> </a:t>
            </a:r>
            <a:r>
              <a:rPr lang="en-US" altLang="en-US" sz="4400" i="1" u="sng" smtClean="0">
                <a:solidFill>
                  <a:schemeClr val="tx1"/>
                </a:solidFill>
              </a:rPr>
              <a:t>ALL</a:t>
            </a:r>
            <a:r>
              <a:rPr lang="en-US" altLang="en-US" sz="4400" i="1" smtClean="0">
                <a:solidFill>
                  <a:srgbClr val="FA8434"/>
                </a:solidFill>
              </a:rPr>
              <a:t> </a:t>
            </a:r>
            <a:r>
              <a:rPr lang="en-US" altLang="en-US" sz="4400" i="1" smtClean="0">
                <a:solidFill>
                  <a:schemeClr val="folHlink"/>
                </a:solidFill>
              </a:rPr>
              <a:t>dental offices have </a:t>
            </a:r>
            <a:br>
              <a:rPr lang="en-US" altLang="en-US" sz="4400" i="1" smtClean="0">
                <a:solidFill>
                  <a:schemeClr val="folHlink"/>
                </a:solidFill>
              </a:rPr>
            </a:br>
            <a:r>
              <a:rPr lang="en-US" altLang="en-US" sz="4400" i="1" smtClean="0">
                <a:solidFill>
                  <a:schemeClr val="folHlink"/>
                </a:solidFill>
              </a:rPr>
              <a:t/>
            </a:r>
            <a:br>
              <a:rPr lang="en-US" altLang="en-US" sz="4400" i="1" smtClean="0">
                <a:solidFill>
                  <a:schemeClr val="folHlink"/>
                </a:solidFill>
              </a:rPr>
            </a:br>
            <a:r>
              <a:rPr lang="en-US" altLang="en-US" sz="4400" i="1" smtClean="0">
                <a:solidFill>
                  <a:schemeClr val="folHlink"/>
                </a:solidFill>
              </a:rPr>
              <a:t>a massive sugar availability</a:t>
            </a:r>
            <a:br>
              <a:rPr lang="en-US" altLang="en-US" sz="4400" i="1" smtClean="0">
                <a:solidFill>
                  <a:schemeClr val="folHlink"/>
                </a:solidFill>
              </a:rPr>
            </a:br>
            <a:r>
              <a:rPr lang="en-US" altLang="en-US" sz="4400" i="1" smtClean="0">
                <a:solidFill>
                  <a:schemeClr val="folHlink"/>
                </a:solidFill>
              </a:rPr>
              <a:t/>
            </a:r>
            <a:br>
              <a:rPr lang="en-US" altLang="en-US" sz="4400" i="1" smtClean="0">
                <a:solidFill>
                  <a:schemeClr val="folHlink"/>
                </a:solidFill>
              </a:rPr>
            </a:br>
            <a:r>
              <a:rPr lang="en-US" altLang="en-US" sz="4400" i="1" smtClean="0">
                <a:solidFill>
                  <a:schemeClr val="folHlink"/>
                </a:solidFill>
              </a:rPr>
              <a:t>in house!</a:t>
            </a:r>
            <a:endParaRPr lang="en-US" altLang="en-US" sz="5400" i="1" smtClean="0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2971800"/>
          </a:xfrm>
        </p:spPr>
        <p:txBody>
          <a:bodyPr/>
          <a:lstStyle/>
          <a:p>
            <a:r>
              <a:rPr lang="en-US" smtClean="0"/>
              <a:t>Resources for Emergency Drugs and Equipment </a:t>
            </a:r>
            <a:br>
              <a:rPr lang="en-US" smtClean="0"/>
            </a:br>
            <a:endParaRPr lang="en-US" smtClean="0"/>
          </a:p>
        </p:txBody>
      </p:sp>
      <p:sp>
        <p:nvSpPr>
          <p:cNvPr id="28569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2133600"/>
            <a:ext cx="8001000" cy="4191000"/>
          </a:xfrm>
          <a:noFill/>
        </p:spPr>
        <p:txBody>
          <a:bodyPr/>
          <a:lstStyle/>
          <a:p>
            <a:pPr algn="l">
              <a:lnSpc>
                <a:spcPts val="2800"/>
              </a:lnSpc>
            </a:pPr>
            <a:r>
              <a:rPr lang="en-US" sz="3600" b="1" smtClean="0">
                <a:solidFill>
                  <a:srgbClr val="FF33CC"/>
                </a:solidFill>
              </a:rPr>
              <a:t>Sedation Resource, Inc: </a:t>
            </a:r>
            <a:r>
              <a:rPr lang="en-US" sz="3600" b="1" smtClean="0">
                <a:hlinkClick r:id="rId3"/>
              </a:rPr>
              <a:t>texasrose@sedationresource.com</a:t>
            </a:r>
            <a:endParaRPr lang="en-US" sz="3600" b="1" smtClean="0"/>
          </a:p>
          <a:p>
            <a:pPr algn="l">
              <a:lnSpc>
                <a:spcPts val="2800"/>
              </a:lnSpc>
            </a:pPr>
            <a:r>
              <a:rPr lang="en-US" sz="3600" b="1" smtClean="0">
                <a:hlinkClick r:id="rId4"/>
              </a:rPr>
              <a:t>www.sedationresource.com</a:t>
            </a:r>
            <a:endParaRPr lang="en-US" sz="3600" b="1" smtClean="0"/>
          </a:p>
          <a:p>
            <a:pPr algn="l">
              <a:lnSpc>
                <a:spcPts val="2800"/>
              </a:lnSpc>
            </a:pPr>
            <a:r>
              <a:rPr lang="en-US" sz="3600" b="1" smtClean="0">
                <a:solidFill>
                  <a:srgbClr val="FF33CC"/>
                </a:solidFill>
              </a:rPr>
              <a:t>800-753-6376</a:t>
            </a:r>
            <a:endParaRPr lang="en-US" sz="3600" b="1" smtClean="0"/>
          </a:p>
          <a:p>
            <a:pPr algn="l"/>
            <a:endParaRPr lang="en-US" sz="3600" b="1" smtClean="0">
              <a:solidFill>
                <a:schemeClr val="folHlink"/>
              </a:solidFill>
            </a:endParaRPr>
          </a:p>
          <a:p>
            <a:pPr algn="l"/>
            <a:r>
              <a:rPr lang="en-US" sz="3600" b="1" smtClean="0">
                <a:solidFill>
                  <a:schemeClr val="folHlink"/>
                </a:solidFill>
              </a:rPr>
              <a:t>Hals Med Dent Supply &amp;Pharmacy, Inc</a:t>
            </a:r>
          </a:p>
          <a:p>
            <a:pPr algn="l"/>
            <a:r>
              <a:rPr lang="en-US" sz="3600" b="1" smtClean="0">
                <a:hlinkClick r:id="rId5"/>
              </a:rPr>
              <a:t>www.halsmeddent.com</a:t>
            </a:r>
            <a:endParaRPr lang="en-US" sz="3600" b="1" smtClean="0"/>
          </a:p>
          <a:p>
            <a:pPr algn="l"/>
            <a:endParaRPr lang="en-US" sz="3600" b="1" smtClean="0"/>
          </a:p>
          <a:p>
            <a:pPr algn="l"/>
            <a:r>
              <a:rPr lang="en-US" sz="3600" b="1" smtClean="0">
                <a:solidFill>
                  <a:srgbClr val="00FF00"/>
                </a:solidFill>
              </a:rPr>
              <a:t>Southern Anesthesia &amp; Surgical</a:t>
            </a:r>
          </a:p>
          <a:p>
            <a:pPr algn="l"/>
            <a:r>
              <a:rPr lang="en-US" sz="3600" b="1" smtClean="0">
                <a:solidFill>
                  <a:srgbClr val="00FF00"/>
                </a:solidFill>
                <a:hlinkClick r:id="rId6"/>
              </a:rPr>
              <a:t>www.southernanesthesia.com</a:t>
            </a:r>
            <a:endParaRPr lang="en-US" sz="3600" b="1" smtClean="0">
              <a:solidFill>
                <a:srgbClr val="00FF00"/>
              </a:solidFill>
            </a:endParaRPr>
          </a:p>
          <a:p>
            <a:pPr algn="l"/>
            <a:endParaRPr lang="en-US" sz="3600" b="1" smtClean="0">
              <a:solidFill>
                <a:srgbClr val="00FF00"/>
              </a:solidFill>
            </a:endParaRPr>
          </a:p>
          <a:p>
            <a:pPr algn="l"/>
            <a:endParaRPr lang="en-US" sz="3600" b="1" smtClean="0">
              <a:solidFill>
                <a:srgbClr val="00FF00"/>
              </a:solidFill>
            </a:endParaRPr>
          </a:p>
          <a:p>
            <a:pPr algn="l"/>
            <a:endParaRPr lang="en-US" sz="3600" b="1" smtClean="0">
              <a:solidFill>
                <a:srgbClr val="00FF00"/>
              </a:solidFill>
            </a:endParaRPr>
          </a:p>
          <a:p>
            <a:pPr algn="l"/>
            <a:endParaRPr lang="en-US" sz="3600" b="1" smtClean="0"/>
          </a:p>
          <a:p>
            <a:pPr algn="l"/>
            <a:endParaRPr lang="en-US" sz="3600" b="1" smtClean="0"/>
          </a:p>
          <a:p>
            <a:pPr algn="l"/>
            <a:endParaRPr lang="en-US" sz="36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0"/>
            <a:ext cx="8458200" cy="1828800"/>
          </a:xfrm>
        </p:spPr>
        <p:txBody>
          <a:bodyPr/>
          <a:lstStyle/>
          <a:p>
            <a:r>
              <a:rPr lang="en-US" smtClean="0"/>
              <a:t>Resources for Emergency </a:t>
            </a:r>
            <a:br>
              <a:rPr lang="en-US" smtClean="0"/>
            </a:br>
            <a:r>
              <a:rPr lang="en-US" smtClean="0"/>
              <a:t>Drugs and Equipment</a:t>
            </a:r>
          </a:p>
        </p:txBody>
      </p:sp>
      <p:sp>
        <p:nvSpPr>
          <p:cNvPr id="28774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2057400"/>
            <a:ext cx="8534400" cy="4343400"/>
          </a:xfrm>
          <a:noFill/>
        </p:spPr>
        <p:txBody>
          <a:bodyPr/>
          <a:lstStyle/>
          <a:p>
            <a:pPr algn="l">
              <a:lnSpc>
                <a:spcPts val="2800"/>
              </a:lnSpc>
            </a:pPr>
            <a:r>
              <a:rPr lang="en-US" sz="3600" b="1" smtClean="0">
                <a:solidFill>
                  <a:schemeClr val="accent1"/>
                </a:solidFill>
              </a:rPr>
              <a:t>ACE Surgical Supply Company</a:t>
            </a:r>
          </a:p>
          <a:p>
            <a:pPr algn="l">
              <a:lnSpc>
                <a:spcPts val="2800"/>
              </a:lnSpc>
            </a:pPr>
            <a:r>
              <a:rPr lang="en-US" sz="3600" b="1" smtClean="0">
                <a:solidFill>
                  <a:schemeClr val="accent1"/>
                </a:solidFill>
              </a:rPr>
              <a:t>1034 Pearl St. Brockton, MA</a:t>
            </a:r>
          </a:p>
          <a:p>
            <a:pPr algn="l"/>
            <a:endParaRPr lang="en-US" sz="3600" b="1" smtClean="0">
              <a:solidFill>
                <a:schemeClr val="accent1"/>
              </a:solidFill>
            </a:endParaRPr>
          </a:p>
          <a:p>
            <a:pPr algn="l">
              <a:lnSpc>
                <a:spcPts val="2800"/>
              </a:lnSpc>
            </a:pPr>
            <a:r>
              <a:rPr lang="en-US" sz="3600" b="1" smtClean="0">
                <a:solidFill>
                  <a:srgbClr val="6AF2FC"/>
                </a:solidFill>
              </a:rPr>
              <a:t>AAMOS Supplier Marketplace </a:t>
            </a:r>
          </a:p>
          <a:p>
            <a:pPr algn="l">
              <a:lnSpc>
                <a:spcPts val="2800"/>
              </a:lnSpc>
            </a:pPr>
            <a:r>
              <a:rPr lang="en-US" sz="3600" b="1" smtClean="0">
                <a:solidFill>
                  <a:srgbClr val="6AF2FC"/>
                </a:solidFill>
              </a:rPr>
              <a:t>800-816-6710 </a:t>
            </a:r>
            <a:r>
              <a:rPr lang="en-US" sz="3600" b="1" smtClean="0">
                <a:solidFill>
                  <a:srgbClr val="6AF2FC"/>
                </a:solidFill>
                <a:hlinkClick r:id="rId3"/>
              </a:rPr>
              <a:t>aaoms@multiview.com</a:t>
            </a:r>
            <a:endParaRPr lang="en-US" sz="3600" b="1" smtClean="0">
              <a:solidFill>
                <a:srgbClr val="6AF2FC"/>
              </a:solidFill>
            </a:endParaRPr>
          </a:p>
          <a:p>
            <a:pPr algn="l">
              <a:lnSpc>
                <a:spcPts val="2800"/>
              </a:lnSpc>
            </a:pPr>
            <a:r>
              <a:rPr lang="en-US" sz="3600" b="1" smtClean="0">
                <a:solidFill>
                  <a:srgbClr val="6AF2FC"/>
                </a:solidFill>
                <a:hlinkClick r:id="rId4"/>
              </a:rPr>
              <a:t>www.multiview.com</a:t>
            </a:r>
            <a:endParaRPr lang="en-US" sz="3600" b="1" smtClean="0">
              <a:solidFill>
                <a:srgbClr val="6AF2FC"/>
              </a:solidFill>
            </a:endParaRPr>
          </a:p>
          <a:p>
            <a:pPr algn="l"/>
            <a:endParaRPr lang="en-US" sz="3600" b="1" smtClean="0">
              <a:solidFill>
                <a:srgbClr val="6AF2FC"/>
              </a:solidFill>
            </a:endParaRPr>
          </a:p>
          <a:p>
            <a:pPr algn="l">
              <a:lnSpc>
                <a:spcPts val="2800"/>
              </a:lnSpc>
            </a:pPr>
            <a:r>
              <a:rPr lang="en-US" sz="3600" b="1" smtClean="0">
                <a:solidFill>
                  <a:srgbClr val="00FF00"/>
                </a:solidFill>
              </a:rPr>
              <a:t>Salvin Dental Specialties, Inc. </a:t>
            </a:r>
          </a:p>
          <a:p>
            <a:pPr algn="l">
              <a:lnSpc>
                <a:spcPts val="2800"/>
              </a:lnSpc>
            </a:pPr>
            <a:r>
              <a:rPr lang="en-US" sz="3600" b="1" smtClean="0">
                <a:solidFill>
                  <a:srgbClr val="00FF00"/>
                </a:solidFill>
              </a:rPr>
              <a:t>Criticare monitors, AED’s, </a:t>
            </a:r>
          </a:p>
          <a:p>
            <a:pPr algn="l">
              <a:lnSpc>
                <a:spcPts val="2800"/>
              </a:lnSpc>
            </a:pPr>
            <a:r>
              <a:rPr lang="en-US" sz="3600" b="1" smtClean="0">
                <a:solidFill>
                  <a:srgbClr val="00FF00"/>
                </a:solidFill>
              </a:rPr>
              <a:t>3450 Latrobe Dr. NC 28211</a:t>
            </a:r>
          </a:p>
          <a:p>
            <a:pPr algn="l">
              <a:lnSpc>
                <a:spcPts val="2800"/>
              </a:lnSpc>
            </a:pPr>
            <a:r>
              <a:rPr lang="en-US" sz="3600" b="1" smtClean="0">
                <a:solidFill>
                  <a:srgbClr val="00FF00"/>
                </a:solidFill>
                <a:hlinkClick r:id="rId5"/>
              </a:rPr>
              <a:t>www.salvin.com</a:t>
            </a:r>
            <a:endParaRPr lang="en-US" sz="3600" b="1" smtClean="0">
              <a:solidFill>
                <a:srgbClr val="00FF00"/>
              </a:solidFill>
            </a:endParaRPr>
          </a:p>
          <a:p>
            <a:pPr algn="l"/>
            <a:endParaRPr lang="en-US" sz="3600" b="1" smtClean="0">
              <a:solidFill>
                <a:srgbClr val="00FF00"/>
              </a:solidFill>
            </a:endParaRPr>
          </a:p>
          <a:p>
            <a:pPr algn="l"/>
            <a:endParaRPr lang="en-US" sz="3600" b="1" smtClean="0">
              <a:solidFill>
                <a:srgbClr val="00FF00"/>
              </a:solidFill>
            </a:endParaRPr>
          </a:p>
          <a:p>
            <a:pPr algn="l"/>
            <a:endParaRPr lang="en-US" sz="3600" b="1" smtClean="0">
              <a:solidFill>
                <a:srgbClr val="00FF00"/>
              </a:solidFill>
            </a:endParaRPr>
          </a:p>
          <a:p>
            <a:pPr algn="l"/>
            <a:endParaRPr lang="en-US" sz="3600" b="1" smtClean="0">
              <a:solidFill>
                <a:srgbClr val="00FF00"/>
              </a:solidFill>
            </a:endParaRPr>
          </a:p>
          <a:p>
            <a:pPr algn="l"/>
            <a:endParaRPr lang="en-US" sz="3600" b="1" smtClean="0">
              <a:solidFill>
                <a:srgbClr val="00FF00"/>
              </a:solidFill>
            </a:endParaRPr>
          </a:p>
          <a:p>
            <a:pPr algn="l"/>
            <a:endParaRPr lang="en-US" sz="3600" b="1" smtClean="0"/>
          </a:p>
          <a:p>
            <a:pPr algn="l"/>
            <a:endParaRPr lang="en-US" sz="3600" b="1" smtClean="0"/>
          </a:p>
          <a:p>
            <a:pPr algn="l"/>
            <a:endParaRPr lang="en-US" sz="36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914400"/>
            <a:ext cx="7315200" cy="2057400"/>
          </a:xfrm>
        </p:spPr>
        <p:txBody>
          <a:bodyPr/>
          <a:lstStyle/>
          <a:p>
            <a:pPr>
              <a:lnSpc>
                <a:spcPts val="7500"/>
              </a:lnSpc>
            </a:pPr>
            <a:r>
              <a:rPr lang="en-US" altLang="en-US" sz="7200" dirty="0" smtClean="0">
                <a:solidFill>
                  <a:srgbClr val="FF0000"/>
                </a:solidFill>
              </a:rPr>
              <a:t>Emergency Protocols </a:t>
            </a:r>
            <a:r>
              <a:rPr lang="en-US" altLang="en-US" sz="7200" dirty="0" smtClean="0">
                <a:solidFill>
                  <a:srgbClr val="FF99FF"/>
                </a:solidFill>
              </a:rPr>
              <a:t/>
            </a:r>
            <a:br>
              <a:rPr lang="en-US" altLang="en-US" sz="7200" dirty="0" smtClean="0">
                <a:solidFill>
                  <a:srgbClr val="FF99FF"/>
                </a:solidFill>
              </a:rPr>
            </a:br>
            <a:endParaRPr lang="en-US" altLang="en-US" sz="7200" dirty="0" smtClean="0">
              <a:solidFill>
                <a:srgbClr val="FF99FF"/>
              </a:solidFill>
            </a:endParaRPr>
          </a:p>
        </p:txBody>
      </p:sp>
      <p:sp>
        <p:nvSpPr>
          <p:cNvPr id="6246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2971800"/>
            <a:ext cx="5334000" cy="3886200"/>
          </a:xfrm>
          <a:noFill/>
        </p:spPr>
        <p:txBody>
          <a:bodyPr/>
          <a:lstStyle/>
          <a:p>
            <a:endParaRPr lang="en-US" sz="4800" smtClean="0"/>
          </a:p>
          <a:p>
            <a:endParaRPr lang="en-US" sz="4800" b="1" smtClean="0"/>
          </a:p>
          <a:p>
            <a:r>
              <a:rPr lang="en-US" sz="6600" b="1" smtClean="0">
                <a:solidFill>
                  <a:schemeClr val="folHlink"/>
                </a:solidFill>
              </a:rPr>
              <a:t>What is your </a:t>
            </a:r>
          </a:p>
          <a:p>
            <a:endParaRPr lang="en-US" sz="6600" b="1" smtClean="0">
              <a:solidFill>
                <a:schemeClr val="folHlink"/>
              </a:solidFill>
            </a:endParaRPr>
          </a:p>
          <a:p>
            <a:r>
              <a:rPr lang="en-US" sz="6600" b="1" smtClean="0">
                <a:solidFill>
                  <a:schemeClr val="folHlink"/>
                </a:solidFill>
              </a:rPr>
              <a:t>emergency?</a:t>
            </a:r>
          </a:p>
          <a:p>
            <a:endParaRPr lang="en-US" sz="6600" b="1" smtClean="0">
              <a:solidFill>
                <a:schemeClr val="folHlink"/>
              </a:solidFill>
            </a:endParaRPr>
          </a:p>
        </p:txBody>
      </p:sp>
      <p:pic>
        <p:nvPicPr>
          <p:cNvPr id="6246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133600"/>
            <a:ext cx="2514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334000"/>
            <a:ext cx="9144000" cy="152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289796" name="Picture 4" descr="sedation-resource-banner 201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5800" y="5570538"/>
            <a:ext cx="78486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  <a:cs typeface="+mn-cs"/>
              </a:rPr>
              <a:t>Small enough to give personal service,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  <a:cs typeface="+mn-cs"/>
              </a:rPr>
              <a:t> but big enough to have everything you need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2819400"/>
          </a:xfrm>
        </p:spPr>
        <p:txBody>
          <a:bodyPr/>
          <a:lstStyle/>
          <a:p>
            <a:pPr>
              <a:lnSpc>
                <a:spcPts val="6600"/>
              </a:lnSpc>
            </a:pPr>
            <a:r>
              <a:rPr lang="en-US" sz="6600" smtClean="0"/>
              <a:t>Diagnosis Dependent</a:t>
            </a:r>
            <a:br>
              <a:rPr lang="en-US" sz="6600" smtClean="0"/>
            </a:br>
            <a:r>
              <a:rPr lang="en-US" sz="6600" smtClean="0"/>
              <a:t>Treatment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524000"/>
          </a:xfrm>
        </p:spPr>
        <p:txBody>
          <a:bodyPr/>
          <a:lstStyle/>
          <a:p>
            <a:r>
              <a:rPr lang="en-US" altLang="en-US" sz="4800" smtClean="0">
                <a:solidFill>
                  <a:srgbClr val="FA8434"/>
                </a:solidFill>
              </a:rPr>
              <a:t>Syncope</a:t>
            </a:r>
          </a:p>
        </p:txBody>
      </p:sp>
      <p:sp>
        <p:nvSpPr>
          <p:cNvPr id="162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981200"/>
            <a:ext cx="8534400" cy="3581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sz="3200" b="1" smtClean="0">
                <a:latin typeface="Univers 55"/>
              </a:rPr>
              <a:t>Sudden, </a:t>
            </a:r>
            <a:r>
              <a:rPr lang="en-US" altLang="en-US" sz="3200" b="1" u="sng" smtClean="0">
                <a:latin typeface="Univers 55"/>
              </a:rPr>
              <a:t>transient</a:t>
            </a:r>
            <a:r>
              <a:rPr lang="en-US" altLang="en-US" sz="3200" b="1" smtClean="0">
                <a:latin typeface="Univers 55"/>
              </a:rPr>
              <a:t> loss of consciousness</a:t>
            </a:r>
            <a:endParaRPr lang="en-US" altLang="en-US" sz="3200" b="1" u="sng" smtClean="0">
              <a:latin typeface="Univers 55"/>
            </a:endParaRP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sz="3200" b="1" smtClean="0">
                <a:latin typeface="Univers 55"/>
              </a:rPr>
              <a:t>Common immediately pre- or post 	injection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sz="3200" b="1" smtClean="0">
                <a:latin typeface="Univers 55"/>
              </a:rPr>
              <a:t>Most common procedure – extraction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sz="3200" b="1" smtClean="0">
                <a:latin typeface="Univers 55"/>
              </a:rPr>
              <a:t>Often recovery before advanced 	treatment can be  implemented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620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0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20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20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0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20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20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0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20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20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0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20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20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0994" grpId="0" autoUpdateAnimBg="0"/>
      <p:bldP spid="1620995" grpId="0" build="p" autoUpdateAnimBg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752600"/>
          </a:xfrm>
        </p:spPr>
        <p:txBody>
          <a:bodyPr/>
          <a:lstStyle/>
          <a:p>
            <a:pPr>
              <a:lnSpc>
                <a:spcPts val="5000"/>
              </a:lnSpc>
            </a:pPr>
            <a:r>
              <a:rPr lang="en-US" altLang="en-US" sz="4800" smtClean="0">
                <a:solidFill>
                  <a:srgbClr val="FA8434"/>
                </a:solidFill>
              </a:rPr>
              <a:t>Syncope Profile of Prevalence</a:t>
            </a:r>
          </a:p>
        </p:txBody>
      </p:sp>
      <p:sp>
        <p:nvSpPr>
          <p:cNvPr id="1623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7543800" cy="3581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sz="3200" b="1" smtClean="0">
                <a:latin typeface="Univers 55"/>
              </a:rPr>
              <a:t>Male » Female</a:t>
            </a:r>
            <a:endParaRPr lang="en-US" altLang="en-US" sz="3200" b="1" u="sng" smtClean="0">
              <a:latin typeface="Univers 55"/>
            </a:endParaRP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sz="3200" b="1" smtClean="0">
                <a:latin typeface="Univers 55"/>
              </a:rPr>
              <a:t>Never children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sz="3200" b="1" smtClean="0">
                <a:latin typeface="Univers 55"/>
              </a:rPr>
              <a:t>Average age? 35 years old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sz="3200" b="1" smtClean="0">
                <a:latin typeface="Univers 55"/>
              </a:rPr>
              <a:t>Scenario:</a:t>
            </a:r>
          </a:p>
          <a:p>
            <a:pPr lvl="2">
              <a:lnSpc>
                <a:spcPct val="125000"/>
              </a:lnSpc>
              <a:buFont typeface="Wingdings" pitchFamily="2" charset="2"/>
              <a:buNone/>
            </a:pPr>
            <a:r>
              <a:rPr lang="en-US" altLang="en-US" sz="3200" b="1" smtClean="0">
                <a:latin typeface="Univers 55"/>
              </a:rPr>
              <a:t> Male, 35 y.o., anxious, “macho” guy, “needle”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23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3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23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23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3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23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23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3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23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23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3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23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23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3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23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23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3042" grpId="0" autoUpdateAnimBg="0"/>
      <p:bldP spid="1623043" grpId="0" build="p" autoUpdateAnimBg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524000"/>
          </a:xfrm>
        </p:spPr>
        <p:txBody>
          <a:bodyPr/>
          <a:lstStyle/>
          <a:p>
            <a:r>
              <a:rPr lang="en-US" altLang="en-US" sz="4800" smtClean="0">
                <a:solidFill>
                  <a:srgbClr val="FA8434"/>
                </a:solidFill>
              </a:rPr>
              <a:t>Syncope – Signs / Symptoms</a:t>
            </a:r>
          </a:p>
        </p:txBody>
      </p:sp>
      <p:sp>
        <p:nvSpPr>
          <p:cNvPr id="1625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76400"/>
            <a:ext cx="8458200" cy="5181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latin typeface="Univers 55"/>
              </a:rPr>
              <a:t> Pallor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latin typeface="Univers 55"/>
              </a:rPr>
              <a:t> Nausea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latin typeface="Univers 55"/>
              </a:rPr>
              <a:t> Disorientation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latin typeface="Univers 55"/>
              </a:rPr>
              <a:t> L.O.C.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latin typeface="Univers 55"/>
                <a:sym typeface="Wingdings 3" pitchFamily="18" charset="2"/>
              </a:rPr>
              <a:t>  Blood pressure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latin typeface="Univers 55"/>
                <a:sym typeface="Wingdings 3" pitchFamily="18" charset="2"/>
              </a:rPr>
              <a:t> Pulse thready, may arrest for 30-45 sec.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latin typeface="Univers 55"/>
                <a:sym typeface="Wingdings 3" pitchFamily="18" charset="2"/>
              </a:rPr>
              <a:t> Low blood sugar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25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5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25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25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5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25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25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5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25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25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5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25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25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5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25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25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5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25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25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5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25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25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5090" grpId="0" autoUpdateAnimBg="0"/>
      <p:bldP spid="1625091" grpId="0" build="p" autoUpdateAnimBg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smtClean="0">
                <a:solidFill>
                  <a:srgbClr val="FA8434"/>
                </a:solidFill>
              </a:rPr>
              <a:t>Syncope Causes</a:t>
            </a:r>
          </a:p>
        </p:txBody>
      </p:sp>
      <p:sp>
        <p:nvSpPr>
          <p:cNvPr id="1627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7543800" cy="3581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solidFill>
                  <a:schemeClr val="folHlink"/>
                </a:solidFill>
                <a:latin typeface="Univers 55"/>
              </a:rPr>
              <a:t>Anxiety, Pain</a:t>
            </a:r>
            <a:endParaRPr lang="en-US" altLang="en-US" sz="3200" b="1" u="sng" smtClean="0">
              <a:solidFill>
                <a:schemeClr val="folHlink"/>
              </a:solidFill>
              <a:latin typeface="Univers 55"/>
            </a:endParaRP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latin typeface="Univers 55"/>
              </a:rPr>
              <a:t>Sit up too fast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latin typeface="Univers 55"/>
              </a:rPr>
              <a:t>Inject too fast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latin typeface="Univers 55"/>
              </a:rPr>
              <a:t>Intraosseous injections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solidFill>
                  <a:schemeClr val="folHlink"/>
                </a:solidFill>
                <a:latin typeface="Univers 55"/>
              </a:rPr>
              <a:t>Hypoglycemia (prolonged NPO)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27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27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27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27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27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27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27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27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27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27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27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7138" grpId="0" autoUpdateAnimBg="0"/>
      <p:bldP spid="1627139" grpId="0" build="p" autoUpdateAnimBg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45720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2500"/>
              </a:spcBef>
            </a:pPr>
            <a:r>
              <a:rPr lang="en-US" altLang="en-US" sz="5400" smtClean="0">
                <a:solidFill>
                  <a:srgbClr val="FA8434"/>
                </a:solidFill>
              </a:rPr>
              <a:t>Syncope Algorithm:</a:t>
            </a:r>
            <a:br>
              <a:rPr lang="en-US" altLang="en-US" sz="5400" smtClean="0">
                <a:solidFill>
                  <a:srgbClr val="FA8434"/>
                </a:solidFill>
              </a:rPr>
            </a:br>
            <a:r>
              <a:rPr lang="en-US" altLang="en-US" sz="5400" smtClean="0">
                <a:solidFill>
                  <a:schemeClr val="folHlink"/>
                </a:solidFill>
              </a:rPr>
              <a:t>Position, ABC’s </a:t>
            </a:r>
            <a:br>
              <a:rPr lang="en-US" altLang="en-US" sz="5400" smtClean="0">
                <a:solidFill>
                  <a:schemeClr val="folHlink"/>
                </a:solidFill>
              </a:rPr>
            </a:br>
            <a:r>
              <a:rPr lang="en-US" altLang="en-US" sz="5400" smtClean="0">
                <a:solidFill>
                  <a:schemeClr val="folHlink"/>
                </a:solidFill>
              </a:rPr>
              <a:t>Time, Time, Time</a:t>
            </a:r>
            <a:br>
              <a:rPr lang="en-US" altLang="en-US" sz="5400" smtClean="0">
                <a:solidFill>
                  <a:schemeClr val="folHlink"/>
                </a:solidFill>
              </a:rPr>
            </a:br>
            <a:r>
              <a:rPr lang="en-US" altLang="en-US" sz="5400" smtClean="0">
                <a:solidFill>
                  <a:srgbClr val="FB6BB3"/>
                </a:solidFill>
              </a:rPr>
              <a:t> </a:t>
            </a:r>
            <a:r>
              <a:rPr lang="en-US" altLang="en-US" sz="5400" smtClean="0">
                <a:solidFill>
                  <a:srgbClr val="FB6BB3"/>
                </a:solidFill>
                <a:sym typeface="Wingdings" pitchFamily="2" charset="2"/>
              </a:rPr>
              <a:t></a:t>
            </a:r>
            <a:r>
              <a:rPr lang="en-US" altLang="en-US" sz="5400" smtClean="0">
                <a:solidFill>
                  <a:srgbClr val="FB6BB3"/>
                </a:solidFill>
              </a:rPr>
              <a:t> </a:t>
            </a:r>
            <a:br>
              <a:rPr lang="en-US" altLang="en-US" sz="5400" smtClean="0">
                <a:solidFill>
                  <a:srgbClr val="FB6BB3"/>
                </a:solidFill>
              </a:rPr>
            </a:br>
            <a:r>
              <a:rPr lang="en-US" altLang="en-US" sz="5400" smtClean="0">
                <a:solidFill>
                  <a:srgbClr val="FB6BB3"/>
                </a:solidFill>
              </a:rPr>
              <a:t> </a:t>
            </a:r>
            <a:r>
              <a:rPr lang="en-US" altLang="en-US" sz="5400" i="1" smtClean="0">
                <a:solidFill>
                  <a:srgbClr val="FF33CC"/>
                </a:solidFill>
              </a:rPr>
              <a:t>Always!</a:t>
            </a:r>
            <a:r>
              <a:rPr lang="en-US" altLang="en-US" sz="5400" smtClean="0">
                <a:solidFill>
                  <a:srgbClr val="FB6BB3"/>
                </a:solidFill>
              </a:rPr>
              <a:t> - </a:t>
            </a:r>
            <a:r>
              <a:rPr lang="en-US" altLang="en-US" sz="5400" smtClean="0">
                <a:solidFill>
                  <a:srgbClr val="99FF33"/>
                </a:solidFill>
              </a:rPr>
              <a:t>O</a:t>
            </a:r>
            <a:r>
              <a:rPr lang="en-US" altLang="en-US" sz="3600" smtClean="0">
                <a:solidFill>
                  <a:srgbClr val="99FF33"/>
                </a:solidFill>
              </a:rPr>
              <a:t>2</a:t>
            </a:r>
            <a:r>
              <a:rPr lang="en-US" altLang="en-US" sz="3600" smtClean="0">
                <a:solidFill>
                  <a:schemeClr val="folHlink"/>
                </a:solidFill>
              </a:rPr>
              <a:t>  by nasal cannula</a:t>
            </a:r>
            <a:br>
              <a:rPr lang="en-US" altLang="en-US" sz="3600" smtClean="0">
                <a:solidFill>
                  <a:schemeClr val="folHlink"/>
                </a:solidFill>
              </a:rPr>
            </a:br>
            <a:r>
              <a:rPr lang="en-US" altLang="en-US" sz="3600" smtClean="0">
                <a:solidFill>
                  <a:schemeClr val="folHlink"/>
                </a:solidFill>
              </a:rPr>
              <a:t>4  litres / minute</a:t>
            </a:r>
            <a:r>
              <a:rPr lang="en-US" altLang="en-US" sz="5400" smtClean="0">
                <a:solidFill>
                  <a:schemeClr val="tx1"/>
                </a:solidFill>
              </a:rPr>
              <a:t> </a:t>
            </a:r>
            <a:br>
              <a:rPr lang="en-US" altLang="en-US" sz="5400" smtClean="0">
                <a:solidFill>
                  <a:schemeClr val="tx1"/>
                </a:solidFill>
              </a:rPr>
            </a:br>
            <a:r>
              <a:rPr lang="en-US" altLang="en-US" sz="3600" smtClean="0">
                <a:solidFill>
                  <a:srgbClr val="FF33CC"/>
                </a:solidFill>
              </a:rPr>
              <a:t>+ </a:t>
            </a:r>
            <a:r>
              <a:rPr lang="en-US" altLang="en-US" sz="3600" smtClean="0">
                <a:solidFill>
                  <a:schemeClr val="folHlink"/>
                </a:solidFill>
              </a:rPr>
              <a:t>Glucose</a:t>
            </a:r>
            <a:endParaRPr lang="en-US" altLang="en-US" sz="5400" smtClean="0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2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95400"/>
            <a:ext cx="8458200" cy="1219200"/>
          </a:xfrm>
        </p:spPr>
        <p:txBody>
          <a:bodyPr/>
          <a:lstStyle/>
          <a:p>
            <a:r>
              <a:rPr lang="en-US" altLang="en-US" sz="4800" smtClean="0">
                <a:solidFill>
                  <a:srgbClr val="FA8434"/>
                </a:solidFill>
              </a:rPr>
              <a:t>Nausea / Vomiting</a:t>
            </a:r>
          </a:p>
        </p:txBody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2667000"/>
            <a:ext cx="7772400" cy="2895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4000" b="1" smtClean="0">
                <a:solidFill>
                  <a:schemeClr val="accent1"/>
                </a:solidFill>
                <a:latin typeface="Univers 55"/>
              </a:rPr>
              <a:t>     …associated with syncope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33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3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3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3282" grpId="0" autoUpdateAnimBg="0"/>
      <p:bldP spid="1633283" grpId="0" build="p" autoUpdateAnimBg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smtClean="0">
                <a:solidFill>
                  <a:srgbClr val="FA8434"/>
                </a:solidFill>
              </a:rPr>
              <a:t>Hyperventilation – </a:t>
            </a:r>
            <a:br>
              <a:rPr lang="en-US" altLang="en-US" sz="4800" smtClean="0">
                <a:solidFill>
                  <a:srgbClr val="FA8434"/>
                </a:solidFill>
              </a:rPr>
            </a:br>
            <a:r>
              <a:rPr lang="en-US" altLang="en-US" sz="4800" smtClean="0">
                <a:solidFill>
                  <a:srgbClr val="FA8434"/>
                </a:solidFill>
              </a:rPr>
              <a:t>Signs / Symptoms</a:t>
            </a:r>
          </a:p>
        </p:txBody>
      </p:sp>
      <p:sp>
        <p:nvSpPr>
          <p:cNvPr id="1641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001000" cy="3581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latin typeface="Univers 55"/>
              </a:rPr>
              <a:t> Rapid, shallow breaths, “air hunger”</a:t>
            </a:r>
            <a:r>
              <a:rPr lang="en-US" altLang="en-US" sz="4000" b="1" smtClean="0">
                <a:latin typeface="Univers 55"/>
              </a:rPr>
              <a:t> 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latin typeface="Univers 55"/>
              </a:rPr>
              <a:t> Impaired inspiration / expiration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latin typeface="Univers 55"/>
              </a:rPr>
              <a:t> Sense of panic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latin typeface="Univers 55"/>
              </a:rPr>
              <a:t> Disorientation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latin typeface="Univers 55"/>
              </a:rPr>
              <a:t> </a:t>
            </a:r>
            <a:r>
              <a:rPr lang="en-US" altLang="en-US" sz="3600" b="1" smtClean="0">
                <a:solidFill>
                  <a:schemeClr val="folHlink"/>
                </a:solidFill>
                <a:latin typeface="Univers 55"/>
              </a:rPr>
              <a:t>O2 saturation = 100%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41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41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41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41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41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41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41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41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41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41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41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474" grpId="0" autoUpdateAnimBg="0"/>
      <p:bldP spid="1641475" grpId="0" build="p" autoUpdateAnimBg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smtClean="0">
                <a:solidFill>
                  <a:srgbClr val="FA8434"/>
                </a:solidFill>
              </a:rPr>
              <a:t>Hyperventilation</a:t>
            </a:r>
          </a:p>
        </p:txBody>
      </p:sp>
      <p:sp>
        <p:nvSpPr>
          <p:cNvPr id="1643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81200"/>
            <a:ext cx="7924800" cy="3581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5400" b="1" smtClean="0">
                <a:solidFill>
                  <a:srgbClr val="996633"/>
                </a:solidFill>
                <a:latin typeface="Univers 55"/>
              </a:rPr>
              <a:t>It’s</a:t>
            </a:r>
            <a:r>
              <a:rPr lang="en-US" altLang="en-US" sz="8800" b="1" smtClean="0">
                <a:latin typeface="Univers 55"/>
              </a:rPr>
              <a:t> 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8800" b="1" smtClean="0">
                <a:latin typeface="Univers 55"/>
              </a:rPr>
              <a:t>		 </a:t>
            </a:r>
            <a:r>
              <a:rPr lang="en-US" altLang="en-US" sz="8800" b="1" smtClean="0">
                <a:solidFill>
                  <a:srgbClr val="FF33CC"/>
                </a:solidFill>
                <a:latin typeface="Univers 55"/>
              </a:rPr>
              <a:t>S</a:t>
            </a:r>
            <a:r>
              <a:rPr lang="en-US" altLang="en-US" sz="8800" b="1" smtClean="0">
                <a:solidFill>
                  <a:srgbClr val="00FF00"/>
                </a:solidFill>
                <a:latin typeface="Univers 55"/>
              </a:rPr>
              <a:t>h</a:t>
            </a:r>
            <a:r>
              <a:rPr lang="en-US" altLang="en-US" sz="8800" b="1" smtClean="0">
                <a:solidFill>
                  <a:srgbClr val="FFFF00"/>
                </a:solidFill>
                <a:latin typeface="Univers 55"/>
              </a:rPr>
              <a:t>o</a:t>
            </a:r>
            <a:r>
              <a:rPr lang="en-US" altLang="en-US" sz="8800" b="1" smtClean="0">
                <a:solidFill>
                  <a:srgbClr val="6AF2FC"/>
                </a:solidFill>
                <a:latin typeface="Univers 55"/>
              </a:rPr>
              <a:t>w</a:t>
            </a:r>
            <a:r>
              <a:rPr lang="en-US" altLang="en-US" sz="8800" b="1" smtClean="0">
                <a:solidFill>
                  <a:srgbClr val="D51116"/>
                </a:solidFill>
                <a:latin typeface="Univers 55"/>
              </a:rPr>
              <a:t>t</a:t>
            </a:r>
            <a:r>
              <a:rPr lang="en-US" altLang="en-US" sz="8800" b="1" smtClean="0">
                <a:latin typeface="Univers 55"/>
              </a:rPr>
              <a:t>i</a:t>
            </a:r>
            <a:r>
              <a:rPr lang="en-US" altLang="en-US" sz="8800" b="1" smtClean="0">
                <a:solidFill>
                  <a:srgbClr val="996633"/>
                </a:solidFill>
                <a:latin typeface="Univers 55"/>
              </a:rPr>
              <a:t>m</a:t>
            </a:r>
            <a:r>
              <a:rPr lang="en-US" altLang="en-US" sz="8800" b="1" smtClean="0">
                <a:solidFill>
                  <a:srgbClr val="EF8181"/>
                </a:solidFill>
                <a:latin typeface="Univers 55"/>
              </a:rPr>
              <a:t>e</a:t>
            </a:r>
            <a:r>
              <a:rPr lang="en-US" altLang="en-US" sz="8800" b="1" smtClean="0">
                <a:solidFill>
                  <a:srgbClr val="00FFFF"/>
                </a:solidFill>
                <a:latin typeface="Univers 55"/>
              </a:rPr>
              <a:t>!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None/>
            </a:pPr>
            <a:endParaRPr lang="en-US" altLang="en-US" sz="8800" b="1" smtClean="0">
              <a:solidFill>
                <a:srgbClr val="00FFFF"/>
              </a:solidFill>
              <a:latin typeface="Univers 5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43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43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43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43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43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3522" grpId="0" autoUpdateAnimBg="0"/>
      <p:bldP spid="1643523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914400"/>
            <a:ext cx="7696200" cy="2057400"/>
          </a:xfrm>
        </p:spPr>
        <p:txBody>
          <a:bodyPr/>
          <a:lstStyle/>
          <a:p>
            <a:pPr>
              <a:lnSpc>
                <a:spcPts val="7500"/>
              </a:lnSpc>
            </a:pPr>
            <a:r>
              <a:rPr lang="en-US" altLang="en-US" sz="7200" dirty="0" smtClean="0">
                <a:solidFill>
                  <a:srgbClr val="FF0000"/>
                </a:solidFill>
              </a:rPr>
              <a:t>Emergency Protocols </a:t>
            </a:r>
            <a:r>
              <a:rPr lang="en-US" altLang="en-US" sz="7200" dirty="0" smtClean="0">
                <a:solidFill>
                  <a:srgbClr val="FF99FF"/>
                </a:solidFill>
              </a:rPr>
              <a:t/>
            </a:r>
            <a:br>
              <a:rPr lang="en-US" altLang="en-US" sz="7200" dirty="0" smtClean="0">
                <a:solidFill>
                  <a:srgbClr val="FF99FF"/>
                </a:solidFill>
              </a:rPr>
            </a:br>
            <a:endParaRPr lang="en-US" altLang="en-US" sz="7200" dirty="0" smtClean="0">
              <a:solidFill>
                <a:srgbClr val="FF99FF"/>
              </a:solidFill>
            </a:endParaRPr>
          </a:p>
        </p:txBody>
      </p:sp>
      <p:sp>
        <p:nvSpPr>
          <p:cNvPr id="645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2667000"/>
            <a:ext cx="5791200" cy="4191000"/>
          </a:xfrm>
          <a:noFill/>
        </p:spPr>
        <p:txBody>
          <a:bodyPr/>
          <a:lstStyle/>
          <a:p>
            <a:endParaRPr lang="en-US" sz="4800" smtClean="0"/>
          </a:p>
          <a:p>
            <a:pPr algn="l"/>
            <a:r>
              <a:rPr lang="en-US" sz="4800" b="1" u="sng" smtClean="0">
                <a:solidFill>
                  <a:schemeClr val="folHlink"/>
                </a:solidFill>
              </a:rPr>
              <a:t>The 3 “U’s”</a:t>
            </a:r>
          </a:p>
          <a:p>
            <a:pPr algn="l"/>
            <a:endParaRPr lang="en-US" sz="4800" b="1" u="sng" smtClean="0">
              <a:solidFill>
                <a:schemeClr val="folHlink"/>
              </a:solidFill>
            </a:endParaRPr>
          </a:p>
          <a:p>
            <a:pPr algn="l"/>
            <a:r>
              <a:rPr lang="en-US" sz="4800" b="1" u="sng" smtClean="0"/>
              <a:t>Un</a:t>
            </a:r>
            <a:r>
              <a:rPr lang="en-US" sz="4800" smtClean="0"/>
              <a:t>conscious</a:t>
            </a:r>
            <a:endParaRPr lang="en-US" sz="4800" b="1" smtClean="0"/>
          </a:p>
          <a:p>
            <a:endParaRPr lang="en-US" sz="4800" smtClean="0"/>
          </a:p>
          <a:p>
            <a:pPr algn="l"/>
            <a:r>
              <a:rPr lang="en-US" sz="4800" smtClean="0"/>
              <a:t>   </a:t>
            </a:r>
            <a:r>
              <a:rPr lang="en-US" sz="4800" b="1" u="sng" smtClean="0"/>
              <a:t>Un</a:t>
            </a:r>
            <a:r>
              <a:rPr lang="en-US" sz="4800" smtClean="0"/>
              <a:t>responsive</a:t>
            </a:r>
          </a:p>
          <a:p>
            <a:endParaRPr lang="en-US" sz="4800" smtClean="0"/>
          </a:p>
          <a:p>
            <a:r>
              <a:rPr lang="en-US" sz="4800" smtClean="0"/>
              <a:t> </a:t>
            </a:r>
            <a:r>
              <a:rPr lang="en-US" sz="4800" b="1" u="sng" smtClean="0"/>
              <a:t>Un</a:t>
            </a:r>
            <a:r>
              <a:rPr lang="en-US" sz="4800" smtClean="0"/>
              <a:t>able to find a </a:t>
            </a:r>
          </a:p>
          <a:p>
            <a:endParaRPr lang="en-US" sz="4800" smtClean="0"/>
          </a:p>
          <a:p>
            <a:r>
              <a:rPr lang="en-US" sz="4800" smtClean="0"/>
              <a:t>Pulse</a:t>
            </a:r>
          </a:p>
        </p:txBody>
      </p:sp>
      <p:pic>
        <p:nvPicPr>
          <p:cNvPr id="645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133600"/>
            <a:ext cx="2514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077200" cy="1143000"/>
          </a:xfrm>
        </p:spPr>
        <p:txBody>
          <a:bodyPr/>
          <a:lstStyle/>
          <a:p>
            <a:r>
              <a:rPr lang="en-US" altLang="en-US" sz="4800" smtClean="0">
                <a:solidFill>
                  <a:srgbClr val="FA8434"/>
                </a:solidFill>
              </a:rPr>
              <a:t>Hyperventilation - Tx</a:t>
            </a:r>
          </a:p>
        </p:txBody>
      </p:sp>
      <p:sp>
        <p:nvSpPr>
          <p:cNvPr id="1645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7848600" cy="3581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4000" b="1" smtClean="0">
                <a:latin typeface="Univers 55"/>
              </a:rPr>
              <a:t>Rebreathe from paper bag?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4000" b="1" smtClean="0">
                <a:solidFill>
                  <a:srgbClr val="99CCFF"/>
                </a:solidFill>
                <a:latin typeface="Univers 55"/>
              </a:rPr>
              <a:t>Cellophane bag??????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4000" b="1" smtClean="0">
                <a:latin typeface="Univers 55"/>
              </a:rPr>
              <a:t>Do nothing and leave room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5400" b="1" smtClean="0">
                <a:solidFill>
                  <a:schemeClr val="folHlink"/>
                </a:solidFill>
                <a:latin typeface="Univers 55"/>
              </a:rPr>
              <a:t> *</a:t>
            </a:r>
            <a:r>
              <a:rPr lang="en-US" altLang="en-US" sz="4000" b="1" smtClean="0">
                <a:solidFill>
                  <a:schemeClr val="folHlink"/>
                </a:solidFill>
                <a:latin typeface="Univers 55"/>
              </a:rPr>
              <a:t>Nobody’s ever died from a   	100% oxygen saturation!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45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45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45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45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45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45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45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45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45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5570" grpId="0" autoUpdateAnimBg="0"/>
      <p:bldP spid="1645571" grpId="0" build="p" autoUpdateAnimBg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524000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altLang="en-US" sz="4800" smtClean="0">
                <a:solidFill>
                  <a:srgbClr val="FA8434"/>
                </a:solidFill>
              </a:rPr>
              <a:t>Angina / Myocardial</a:t>
            </a:r>
            <a:r>
              <a:rPr lang="en-US" altLang="en-US" sz="4800" smtClean="0">
                <a:solidFill>
                  <a:srgbClr val="FF3300"/>
                </a:solidFill>
              </a:rPr>
              <a:t> </a:t>
            </a:r>
            <a:r>
              <a:rPr lang="en-US" altLang="en-US" sz="4800" smtClean="0">
                <a:solidFill>
                  <a:srgbClr val="FA8434"/>
                </a:solidFill>
              </a:rPr>
              <a:t>Infarction</a:t>
            </a:r>
          </a:p>
        </p:txBody>
      </p:sp>
      <p:sp>
        <p:nvSpPr>
          <p:cNvPr id="1653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600200"/>
            <a:ext cx="8382000" cy="5257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buFontTx/>
              <a:buNone/>
            </a:pPr>
            <a:r>
              <a:rPr lang="en-US" altLang="en-US" sz="4000" b="1" smtClean="0">
                <a:solidFill>
                  <a:srgbClr val="66FF33"/>
                </a:solidFill>
                <a:latin typeface="Univers 55"/>
              </a:rPr>
              <a:t>ANGINA: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solidFill>
                  <a:schemeClr val="folHlink"/>
                </a:solidFill>
                <a:latin typeface="Univers 55"/>
              </a:rPr>
              <a:t>Pallor, chest pain in “waves”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solidFill>
                  <a:schemeClr val="folHlink"/>
                </a:solidFill>
                <a:latin typeface="Univers 55"/>
              </a:rPr>
              <a:t>“Indigestion?”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solidFill>
                  <a:schemeClr val="folHlink"/>
                </a:solidFill>
                <a:latin typeface="Univers 55"/>
              </a:rPr>
              <a:t>Denial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solidFill>
                  <a:schemeClr val="folHlink"/>
                </a:solidFill>
                <a:latin typeface="Univers 55"/>
              </a:rPr>
              <a:t>Midsternal pain, left arm, left mandible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solidFill>
                  <a:schemeClr val="folHlink"/>
                </a:solidFill>
                <a:latin typeface="Univers 55"/>
              </a:rPr>
              <a:t>Nausea, diaphoresis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solidFill>
                  <a:schemeClr val="folHlink"/>
                </a:solidFill>
                <a:latin typeface="Univers 55"/>
              </a:rPr>
              <a:t>Rapid, shallow breathing	   </a:t>
            </a:r>
            <a:r>
              <a:rPr lang="en-US" altLang="en-US" sz="3200" b="1" smtClean="0">
                <a:solidFill>
                  <a:srgbClr val="FF7D7D"/>
                </a:solidFill>
                <a:latin typeface="Univers 55"/>
              </a:rPr>
              <a:t>Rx: 1 Ntg.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endParaRPr lang="en-US" altLang="en-US" sz="3200" b="1" smtClean="0">
              <a:solidFill>
                <a:srgbClr val="FF7D7D"/>
              </a:solidFill>
              <a:latin typeface="Univers 5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3762" grpId="0"/>
      <p:bldP spid="1653763" grpId="0" build="p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838200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altLang="en-US" sz="4800" smtClean="0">
                <a:solidFill>
                  <a:srgbClr val="FA8434"/>
                </a:solidFill>
              </a:rPr>
              <a:t>Angina / Myocardial</a:t>
            </a:r>
            <a:r>
              <a:rPr lang="en-US" altLang="en-US" sz="4800" smtClean="0">
                <a:solidFill>
                  <a:srgbClr val="FF3300"/>
                </a:solidFill>
              </a:rPr>
              <a:t> </a:t>
            </a:r>
            <a:r>
              <a:rPr lang="en-US" altLang="en-US" sz="4800" smtClean="0">
                <a:solidFill>
                  <a:srgbClr val="FA8434"/>
                </a:solidFill>
              </a:rPr>
              <a:t>Infarction</a:t>
            </a:r>
          </a:p>
        </p:txBody>
      </p:sp>
      <p:sp>
        <p:nvSpPr>
          <p:cNvPr id="1655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143000"/>
            <a:ext cx="8763000" cy="5715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buFontTx/>
              <a:buNone/>
            </a:pPr>
            <a:r>
              <a:rPr lang="en-US" altLang="en-US" sz="4000" b="1" smtClean="0">
                <a:solidFill>
                  <a:srgbClr val="66FF33"/>
                </a:solidFill>
                <a:latin typeface="Univers 55"/>
              </a:rPr>
              <a:t>MYOCARDIAL INFARCTION: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solidFill>
                  <a:schemeClr val="folHlink"/>
                </a:solidFill>
                <a:latin typeface="Univers 55"/>
              </a:rPr>
              <a:t>Female: “weight on chest” / indigestion?</a:t>
            </a:r>
          </a:p>
          <a:p>
            <a:pPr lvl="2">
              <a:lnSpc>
                <a:spcPct val="125000"/>
              </a:lnSpc>
              <a:buFont typeface="Wingdings" pitchFamily="2" charset="2"/>
              <a:buNone/>
            </a:pPr>
            <a:r>
              <a:rPr lang="en-US" altLang="en-US" sz="3200" b="1" smtClean="0">
                <a:solidFill>
                  <a:schemeClr val="folHlink"/>
                </a:solidFill>
                <a:latin typeface="Univers 55"/>
              </a:rPr>
              <a:t>mild SOB, nausea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solidFill>
                  <a:schemeClr val="folHlink"/>
                </a:solidFill>
                <a:latin typeface="Univers 55"/>
              </a:rPr>
              <a:t>Male: chest pain, sharp, severe, left arm</a:t>
            </a:r>
          </a:p>
          <a:p>
            <a:pPr lvl="2">
              <a:lnSpc>
                <a:spcPct val="125000"/>
              </a:lnSpc>
              <a:buFont typeface="Wingdings" pitchFamily="2" charset="2"/>
              <a:buNone/>
            </a:pPr>
            <a:r>
              <a:rPr lang="en-US" altLang="en-US" sz="3200" b="1" smtClean="0">
                <a:solidFill>
                  <a:schemeClr val="folHlink"/>
                </a:solidFill>
                <a:latin typeface="Univers 55"/>
                <a:sym typeface="Wingdings" pitchFamily="2" charset="2"/>
              </a:rPr>
              <a:t> SOB,  BP (pain)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solidFill>
                  <a:schemeClr val="folHlink"/>
                </a:solidFill>
                <a:latin typeface="Univers 55"/>
              </a:rPr>
              <a:t>Panic, fear, but denial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solidFill>
                  <a:schemeClr val="folHlink"/>
                </a:solidFill>
                <a:latin typeface="Univers 55"/>
              </a:rPr>
              <a:t>Rapid, shallow breathing  </a:t>
            </a:r>
            <a:r>
              <a:rPr lang="en-US" altLang="en-US" sz="3200" b="1" smtClean="0">
                <a:solidFill>
                  <a:srgbClr val="FF7D7D"/>
                </a:solidFill>
                <a:latin typeface="Univers 55"/>
              </a:rPr>
              <a:t>Rx: Not relieved 							by 3 Ntg.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endParaRPr lang="en-US" altLang="en-US" sz="3200" b="1" smtClean="0">
              <a:solidFill>
                <a:srgbClr val="FF7D7D"/>
              </a:solidFill>
              <a:latin typeface="Univers 5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5810" grpId="0"/>
      <p:bldP spid="1655811" grpId="0" build="p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6764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sz="4400" smtClean="0">
                <a:solidFill>
                  <a:srgbClr val="FA8434"/>
                </a:solidFill>
              </a:rPr>
              <a:t>  </a:t>
            </a:r>
            <a:r>
              <a:rPr lang="en-US" altLang="en-US" sz="4400" smtClean="0">
                <a:solidFill>
                  <a:srgbClr val="F50B32"/>
                </a:solidFill>
              </a:rPr>
              <a:t>Cardiac Emergencies - Usually related to Ischemic Heart Disease</a:t>
            </a:r>
          </a:p>
        </p:txBody>
      </p:sp>
      <p:sp>
        <p:nvSpPr>
          <p:cNvPr id="422917" name="Line 5"/>
          <p:cNvSpPr>
            <a:spLocks noChangeShapeType="1"/>
          </p:cNvSpPr>
          <p:nvPr/>
        </p:nvSpPr>
        <p:spPr bwMode="auto">
          <a:xfrm>
            <a:off x="1320800" y="2514600"/>
            <a:ext cx="629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2918" name="AutoShape 6"/>
          <p:cNvSpPr>
            <a:spLocks noChangeArrowheads="1"/>
          </p:cNvSpPr>
          <p:nvPr/>
        </p:nvSpPr>
        <p:spPr bwMode="auto">
          <a:xfrm>
            <a:off x="4437063" y="2514600"/>
            <a:ext cx="190500" cy="457200"/>
          </a:xfrm>
          <a:prstGeom prst="flowChartExtra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 sz="1800">
              <a:solidFill>
                <a:srgbClr val="F50B32"/>
              </a:solidFill>
              <a:latin typeface="Arial" charset="0"/>
            </a:endParaRPr>
          </a:p>
        </p:txBody>
      </p:sp>
      <p:sp>
        <p:nvSpPr>
          <p:cNvPr id="422919" name="Text Box 7"/>
          <p:cNvSpPr txBox="1">
            <a:spLocks noChangeArrowheads="1"/>
          </p:cNvSpPr>
          <p:nvPr/>
        </p:nvSpPr>
        <p:spPr bwMode="auto">
          <a:xfrm>
            <a:off x="3429000" y="3810000"/>
            <a:ext cx="2257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400" b="1">
                <a:solidFill>
                  <a:schemeClr val="tx2"/>
                </a:solidFill>
                <a:latin typeface="Univers 55"/>
              </a:rPr>
              <a:t>Ischemia</a:t>
            </a:r>
          </a:p>
        </p:txBody>
      </p:sp>
      <p:sp>
        <p:nvSpPr>
          <p:cNvPr id="422920" name="Text Box 8"/>
          <p:cNvSpPr txBox="1">
            <a:spLocks noChangeArrowheads="1"/>
          </p:cNvSpPr>
          <p:nvPr/>
        </p:nvSpPr>
        <p:spPr bwMode="auto">
          <a:xfrm>
            <a:off x="1600200" y="4419600"/>
            <a:ext cx="2257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400" b="1">
                <a:solidFill>
                  <a:schemeClr val="tx2"/>
                </a:solidFill>
                <a:latin typeface="Univers 55"/>
              </a:rPr>
              <a:t>Angina</a:t>
            </a:r>
          </a:p>
        </p:txBody>
      </p:sp>
      <p:sp>
        <p:nvSpPr>
          <p:cNvPr id="422921" name="Text Box 9"/>
          <p:cNvSpPr txBox="1">
            <a:spLocks noChangeArrowheads="1"/>
          </p:cNvSpPr>
          <p:nvPr/>
        </p:nvSpPr>
        <p:spPr bwMode="auto">
          <a:xfrm>
            <a:off x="5181600" y="4419600"/>
            <a:ext cx="2257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400" b="1">
                <a:solidFill>
                  <a:schemeClr val="tx2"/>
                </a:solidFill>
                <a:latin typeface="Univers 55"/>
              </a:rPr>
              <a:t>Silent MI</a:t>
            </a:r>
          </a:p>
        </p:txBody>
      </p:sp>
      <p:sp>
        <p:nvSpPr>
          <p:cNvPr id="422922" name="Text Box 10"/>
          <p:cNvSpPr txBox="1">
            <a:spLocks noChangeArrowheads="1"/>
          </p:cNvSpPr>
          <p:nvPr/>
        </p:nvSpPr>
        <p:spPr bwMode="auto">
          <a:xfrm>
            <a:off x="3421063" y="4724400"/>
            <a:ext cx="2257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400" b="1">
                <a:solidFill>
                  <a:schemeClr val="tx2"/>
                </a:solidFill>
                <a:latin typeface="Univers 55"/>
              </a:rPr>
              <a:t>Infarction</a:t>
            </a:r>
          </a:p>
        </p:txBody>
      </p:sp>
      <p:sp>
        <p:nvSpPr>
          <p:cNvPr id="422923" name="Text Box 11"/>
          <p:cNvSpPr txBox="1">
            <a:spLocks noChangeArrowheads="1"/>
          </p:cNvSpPr>
          <p:nvPr/>
        </p:nvSpPr>
        <p:spPr bwMode="auto">
          <a:xfrm>
            <a:off x="3421063" y="5334000"/>
            <a:ext cx="2257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400" b="1">
                <a:solidFill>
                  <a:schemeClr val="tx2"/>
                </a:solidFill>
                <a:latin typeface="Univers 55"/>
              </a:rPr>
              <a:t>Dysrhythmia</a:t>
            </a:r>
          </a:p>
        </p:txBody>
      </p:sp>
      <p:sp>
        <p:nvSpPr>
          <p:cNvPr id="422924" name="Text Box 12"/>
          <p:cNvSpPr txBox="1">
            <a:spLocks noChangeArrowheads="1"/>
          </p:cNvSpPr>
          <p:nvPr/>
        </p:nvSpPr>
        <p:spPr bwMode="auto">
          <a:xfrm>
            <a:off x="1862138" y="6216650"/>
            <a:ext cx="533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400" b="1">
                <a:solidFill>
                  <a:srgbClr val="FF0066"/>
                </a:solidFill>
                <a:latin typeface="Univers 55"/>
              </a:rPr>
              <a:t>  </a:t>
            </a:r>
            <a:r>
              <a:rPr lang="en-US" altLang="en-US" b="1">
                <a:solidFill>
                  <a:srgbClr val="FF0066"/>
                </a:solidFill>
                <a:latin typeface="Univers 55"/>
              </a:rPr>
              <a:t>CARDIAC ARREST !</a:t>
            </a:r>
          </a:p>
        </p:txBody>
      </p:sp>
      <p:sp>
        <p:nvSpPr>
          <p:cNvPr id="422925" name="Text Box 13"/>
          <p:cNvSpPr txBox="1">
            <a:spLocks noChangeArrowheads="1"/>
          </p:cNvSpPr>
          <p:nvPr/>
        </p:nvSpPr>
        <p:spPr bwMode="auto">
          <a:xfrm>
            <a:off x="1592263" y="5181600"/>
            <a:ext cx="2257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400" b="1">
                <a:solidFill>
                  <a:schemeClr val="tx2"/>
                </a:solidFill>
                <a:latin typeface="Univers 55"/>
              </a:rPr>
              <a:t>Aneurism</a:t>
            </a:r>
          </a:p>
        </p:txBody>
      </p:sp>
      <p:sp>
        <p:nvSpPr>
          <p:cNvPr id="422926" name="Text Box 14"/>
          <p:cNvSpPr txBox="1">
            <a:spLocks noChangeArrowheads="1"/>
          </p:cNvSpPr>
          <p:nvPr/>
        </p:nvSpPr>
        <p:spPr bwMode="auto">
          <a:xfrm>
            <a:off x="5181600" y="52578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400" b="1">
                <a:solidFill>
                  <a:schemeClr val="tx2"/>
                </a:solidFill>
                <a:latin typeface="Univers 55"/>
              </a:rPr>
              <a:t>Heart Failure</a:t>
            </a:r>
          </a:p>
        </p:txBody>
      </p:sp>
      <p:sp>
        <p:nvSpPr>
          <p:cNvPr id="422927" name="Line 15"/>
          <p:cNvSpPr>
            <a:spLocks noChangeShapeType="1"/>
          </p:cNvSpPr>
          <p:nvPr/>
        </p:nvSpPr>
        <p:spPr bwMode="auto">
          <a:xfrm flipH="1">
            <a:off x="3284538" y="4191000"/>
            <a:ext cx="533400" cy="304800"/>
          </a:xfrm>
          <a:prstGeom prst="line">
            <a:avLst/>
          </a:prstGeom>
          <a:noFill/>
          <a:ln w="25400">
            <a:solidFill>
              <a:srgbClr val="F50B32"/>
            </a:solidFill>
            <a:prstDash val="sysDot"/>
            <a:round/>
            <a:headEnd type="oval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2928" name="Line 16"/>
          <p:cNvSpPr>
            <a:spLocks noChangeShapeType="1"/>
          </p:cNvSpPr>
          <p:nvPr/>
        </p:nvSpPr>
        <p:spPr bwMode="auto">
          <a:xfrm>
            <a:off x="5316538" y="4191000"/>
            <a:ext cx="533400" cy="3048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 type="oval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2929" name="Line 17"/>
          <p:cNvSpPr>
            <a:spLocks noChangeShapeType="1"/>
          </p:cNvSpPr>
          <p:nvPr/>
        </p:nvSpPr>
        <p:spPr bwMode="auto">
          <a:xfrm>
            <a:off x="3284538" y="4800600"/>
            <a:ext cx="533400" cy="1524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 type="oval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2930" name="Line 18"/>
          <p:cNvSpPr>
            <a:spLocks noChangeShapeType="1"/>
          </p:cNvSpPr>
          <p:nvPr/>
        </p:nvSpPr>
        <p:spPr bwMode="auto">
          <a:xfrm flipH="1">
            <a:off x="5249863" y="4724400"/>
            <a:ext cx="533400" cy="228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 type="oval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2931" name="Line 19"/>
          <p:cNvSpPr>
            <a:spLocks noChangeShapeType="1"/>
          </p:cNvSpPr>
          <p:nvPr/>
        </p:nvSpPr>
        <p:spPr bwMode="auto">
          <a:xfrm>
            <a:off x="3284538" y="5715000"/>
            <a:ext cx="4572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 type="oval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2932" name="Line 20"/>
          <p:cNvSpPr>
            <a:spLocks noChangeShapeType="1"/>
          </p:cNvSpPr>
          <p:nvPr/>
        </p:nvSpPr>
        <p:spPr bwMode="auto">
          <a:xfrm flipH="1">
            <a:off x="5249863" y="5715000"/>
            <a:ext cx="5334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 type="oval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2933" name="Line 21"/>
          <p:cNvSpPr>
            <a:spLocks noChangeShapeType="1"/>
          </p:cNvSpPr>
          <p:nvPr/>
        </p:nvSpPr>
        <p:spPr bwMode="auto">
          <a:xfrm flipH="1">
            <a:off x="3421063" y="5105400"/>
            <a:ext cx="381000" cy="228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 type="oval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2934" name="Line 22"/>
          <p:cNvSpPr>
            <a:spLocks noChangeShapeType="1"/>
          </p:cNvSpPr>
          <p:nvPr/>
        </p:nvSpPr>
        <p:spPr bwMode="auto">
          <a:xfrm>
            <a:off x="5316538" y="5105400"/>
            <a:ext cx="381000" cy="228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 type="oval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2936" name="Line 24"/>
          <p:cNvSpPr>
            <a:spLocks noChangeShapeType="1"/>
          </p:cNvSpPr>
          <p:nvPr/>
        </p:nvSpPr>
        <p:spPr bwMode="auto">
          <a:xfrm flipH="1">
            <a:off x="4503738" y="5867400"/>
            <a:ext cx="0" cy="228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2935" name="Line 23"/>
          <p:cNvSpPr>
            <a:spLocks noChangeShapeType="1"/>
          </p:cNvSpPr>
          <p:nvPr/>
        </p:nvSpPr>
        <p:spPr bwMode="auto">
          <a:xfrm flipH="1">
            <a:off x="4503738" y="5181600"/>
            <a:ext cx="0" cy="228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Line 23"/>
          <p:cNvSpPr>
            <a:spLocks noChangeShapeType="1"/>
          </p:cNvSpPr>
          <p:nvPr/>
        </p:nvSpPr>
        <p:spPr bwMode="auto">
          <a:xfrm flipH="1">
            <a:off x="4503738" y="4267200"/>
            <a:ext cx="0" cy="4572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4442" name="Rectangle 26"/>
          <p:cNvSpPr>
            <a:spLocks noChangeArrowheads="1"/>
          </p:cNvSpPr>
          <p:nvPr/>
        </p:nvSpPr>
        <p:spPr bwMode="auto">
          <a:xfrm>
            <a:off x="1371600" y="2133600"/>
            <a:ext cx="3048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ts val="2400"/>
              </a:lnSpc>
              <a:spcBef>
                <a:spcPts val="600"/>
              </a:spcBef>
            </a:pPr>
            <a:r>
              <a:rPr lang="en-US" altLang="en-US" sz="2800" b="1" i="1"/>
              <a:t>   </a:t>
            </a:r>
            <a:r>
              <a:rPr lang="en-US" altLang="en-US" sz="2800" b="1" i="1" u="sng"/>
              <a:t>SUPPLY</a:t>
            </a:r>
          </a:p>
          <a:p>
            <a:pPr eaLnBrk="0" hangingPunct="0">
              <a:lnSpc>
                <a:spcPts val="2400"/>
              </a:lnSpc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sz="2800" b="1">
                <a:solidFill>
                  <a:srgbClr val="FF33CC"/>
                </a:solidFill>
              </a:rPr>
              <a:t> Atherosclerosis</a:t>
            </a:r>
          </a:p>
          <a:p>
            <a:pPr eaLnBrk="0" hangingPunct="0">
              <a:lnSpc>
                <a:spcPts val="2400"/>
              </a:lnSpc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sz="2800" b="1">
                <a:solidFill>
                  <a:srgbClr val="FF33CC"/>
                </a:solidFill>
              </a:rPr>
              <a:t> Vasospasm</a:t>
            </a:r>
          </a:p>
          <a:p>
            <a:pPr eaLnBrk="0" hangingPunct="0">
              <a:lnSpc>
                <a:spcPts val="2400"/>
              </a:lnSpc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sz="2800" b="1">
                <a:solidFill>
                  <a:srgbClr val="FF33CC"/>
                </a:solidFill>
              </a:rPr>
              <a:t> Thrombus</a:t>
            </a:r>
          </a:p>
        </p:txBody>
      </p:sp>
      <p:sp>
        <p:nvSpPr>
          <p:cNvPr id="2364443" name="Rectangle 27"/>
          <p:cNvSpPr>
            <a:spLocks noChangeArrowheads="1"/>
          </p:cNvSpPr>
          <p:nvPr/>
        </p:nvSpPr>
        <p:spPr bwMode="auto">
          <a:xfrm>
            <a:off x="4419600" y="2133600"/>
            <a:ext cx="4114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2400"/>
              </a:lnSpc>
              <a:spcBef>
                <a:spcPts val="600"/>
              </a:spcBef>
            </a:pPr>
            <a:r>
              <a:rPr lang="en-US" altLang="en-US" sz="2800" b="1" i="1" u="sng"/>
              <a:t>DEMAND</a:t>
            </a:r>
          </a:p>
          <a:p>
            <a:pPr marL="1143000" lvl="2" indent="-228600" eaLnBrk="0" hangingPunct="0">
              <a:lnSpc>
                <a:spcPts val="24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altLang="en-US" sz="2800" b="1">
                <a:solidFill>
                  <a:schemeClr val="folHlink"/>
                </a:solidFill>
              </a:rPr>
              <a:t> Oxygen</a:t>
            </a:r>
          </a:p>
          <a:p>
            <a:pPr marL="1143000" lvl="2" indent="-228600" eaLnBrk="0" hangingPunct="0">
              <a:lnSpc>
                <a:spcPts val="24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altLang="en-US" sz="2800" b="1">
                <a:solidFill>
                  <a:schemeClr val="folHlink"/>
                </a:solidFill>
              </a:rPr>
              <a:t> Heart/brain</a:t>
            </a:r>
          </a:p>
          <a:p>
            <a:pPr marL="1143000" lvl="2" indent="-228600" eaLnBrk="0" hangingPunct="0">
              <a:lnSpc>
                <a:spcPts val="24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altLang="en-US" sz="2800" b="1">
                <a:solidFill>
                  <a:schemeClr val="folHlink"/>
                </a:solidFill>
              </a:rPr>
              <a:t> Tissue perfusion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22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2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2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2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2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4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64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64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6444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4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64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64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6444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2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2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2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2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2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2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29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29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2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2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2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2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2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2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2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2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2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2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2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2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2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22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2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22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22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22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22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22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22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22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22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22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22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22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14" grpId="0" autoUpdateAnimBg="0"/>
      <p:bldP spid="422917" grpId="0" animBg="1"/>
      <p:bldP spid="422918" grpId="0" animBg="1"/>
      <p:bldP spid="422919" grpId="0" autoUpdateAnimBg="0"/>
      <p:bldP spid="422920" grpId="0" autoUpdateAnimBg="0"/>
      <p:bldP spid="422921" grpId="0" autoUpdateAnimBg="0"/>
      <p:bldP spid="422922" grpId="0" autoUpdateAnimBg="0"/>
      <p:bldP spid="422923" grpId="0" autoUpdateAnimBg="0"/>
      <p:bldP spid="422924" grpId="0" autoUpdateAnimBg="0"/>
      <p:bldP spid="422925" grpId="0" autoUpdateAnimBg="0"/>
      <p:bldP spid="422926" grpId="0" autoUpdateAnimBg="0"/>
      <p:bldP spid="422927" grpId="0" animBg="1"/>
      <p:bldP spid="422928" grpId="0" animBg="1"/>
      <p:bldP spid="422929" grpId="0" animBg="1"/>
      <p:bldP spid="422930" grpId="0" animBg="1"/>
      <p:bldP spid="422931" grpId="0" animBg="1"/>
      <p:bldP spid="422932" grpId="0" animBg="1"/>
      <p:bldP spid="422933" grpId="0" animBg="1"/>
      <p:bldP spid="422934" grpId="0" animBg="1"/>
      <p:bldP spid="422936" grpId="0" animBg="1"/>
      <p:bldP spid="422935" grpId="0" animBg="1"/>
      <p:bldP spid="2" grpId="0" animBg="1"/>
      <p:bldP spid="2364442" grpId="0" autoUpdateAnimBg="0"/>
      <p:bldP spid="2364443" grpId="0" autoUpdateAnimBg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9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772400" cy="4038600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altLang="en-US" sz="4800" smtClean="0">
                <a:solidFill>
                  <a:srgbClr val="FA8434"/>
                </a:solidFill>
              </a:rPr>
              <a:t>Angina / MI Algorithm</a:t>
            </a:r>
            <a:br>
              <a:rPr lang="en-US" altLang="en-US" sz="4800" smtClean="0">
                <a:solidFill>
                  <a:srgbClr val="FA8434"/>
                </a:solidFill>
              </a:rPr>
            </a:br>
            <a:r>
              <a:rPr lang="en-US" altLang="en-US" sz="4800" smtClean="0">
                <a:solidFill>
                  <a:srgbClr val="FA8434"/>
                </a:solidFill>
              </a:rPr>
              <a:t/>
            </a:r>
            <a:br>
              <a:rPr lang="en-US" altLang="en-US" sz="4800" smtClean="0">
                <a:solidFill>
                  <a:srgbClr val="FA8434"/>
                </a:solidFill>
              </a:rPr>
            </a:br>
            <a:r>
              <a:rPr lang="en-US" altLang="en-US" smtClean="0">
                <a:solidFill>
                  <a:schemeClr val="tx1"/>
                </a:solidFill>
              </a:rPr>
              <a:t>Syncope Protocol</a:t>
            </a:r>
            <a:br>
              <a:rPr lang="en-US" altLang="en-US" smtClean="0">
                <a:solidFill>
                  <a:schemeClr val="tx1"/>
                </a:solidFill>
              </a:rPr>
            </a:br>
            <a:r>
              <a:rPr lang="en-US" altLang="en-US" smtClean="0">
                <a:solidFill>
                  <a:schemeClr val="tx1"/>
                </a:solidFill>
              </a:rPr>
              <a:t> </a:t>
            </a:r>
            <a:r>
              <a:rPr lang="en-US" altLang="en-US" smtClean="0">
                <a:solidFill>
                  <a:schemeClr val="tx1"/>
                </a:solidFill>
                <a:sym typeface="Wingdings" pitchFamily="2" charset="2"/>
              </a:rPr>
              <a:t></a:t>
            </a:r>
            <a:r>
              <a:rPr lang="en-US" altLang="en-US" smtClean="0">
                <a:solidFill>
                  <a:schemeClr val="tx1"/>
                </a:solidFill>
              </a:rPr>
              <a:t/>
            </a:r>
            <a:br>
              <a:rPr lang="en-US" altLang="en-US" smtClean="0">
                <a:solidFill>
                  <a:schemeClr val="tx1"/>
                </a:solidFill>
              </a:rPr>
            </a:br>
            <a:r>
              <a:rPr lang="en-US" altLang="en-US" smtClean="0">
                <a:solidFill>
                  <a:schemeClr val="tx1"/>
                </a:solidFill>
              </a:rPr>
              <a:t>Nitroglycerin  q. 5 min x 3</a:t>
            </a:r>
            <a:br>
              <a:rPr lang="en-US" altLang="en-US" smtClean="0">
                <a:solidFill>
                  <a:schemeClr val="tx1"/>
                </a:solidFill>
              </a:rPr>
            </a:br>
            <a:r>
              <a:rPr lang="en-US" altLang="en-US" smtClean="0">
                <a:solidFill>
                  <a:schemeClr val="tx1"/>
                </a:solidFill>
              </a:rPr>
              <a:t> </a:t>
            </a:r>
            <a:r>
              <a:rPr lang="en-US" altLang="en-US" smtClean="0">
                <a:solidFill>
                  <a:schemeClr val="tx1"/>
                </a:solidFill>
                <a:sym typeface="Wingdings" pitchFamily="2" charset="2"/>
              </a:rPr>
              <a:t> </a:t>
            </a:r>
            <a:br>
              <a:rPr lang="en-US" altLang="en-US" smtClean="0">
                <a:solidFill>
                  <a:schemeClr val="tx1"/>
                </a:solidFill>
                <a:sym typeface="Wingdings" pitchFamily="2" charset="2"/>
              </a:rPr>
            </a:br>
            <a:r>
              <a:rPr lang="en-US" altLang="en-US" smtClean="0">
                <a:solidFill>
                  <a:schemeClr val="tx1"/>
                </a:solidFill>
                <a:sym typeface="Wingdings" pitchFamily="2" charset="2"/>
              </a:rPr>
              <a:t>Assume MI / Call EMS</a:t>
            </a:r>
          </a:p>
        </p:txBody>
      </p:sp>
      <p:sp>
        <p:nvSpPr>
          <p:cNvPr id="1659907" name="Rectangle 3"/>
          <p:cNvSpPr>
            <a:spLocks noChangeArrowheads="1"/>
          </p:cNvSpPr>
          <p:nvPr/>
        </p:nvSpPr>
        <p:spPr bwMode="auto">
          <a:xfrm>
            <a:off x="685800" y="51816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125000"/>
              </a:lnSpc>
            </a:pPr>
            <a:endParaRPr lang="en-US" altLang="en-US" sz="4800" b="1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59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59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59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59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906" grpId="0" autoUpdateAnimBg="0"/>
      <p:bldP spid="1659906" grpId="1"/>
      <p:bldP spid="1659907" grpId="0" autoUpdateAnimBg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smtClean="0"/>
              <a:t>Cardiac Arrest</a:t>
            </a:r>
          </a:p>
        </p:txBody>
      </p:sp>
      <p:sp>
        <p:nvSpPr>
          <p:cNvPr id="1661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981200"/>
            <a:ext cx="8610600" cy="4144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>
              <a:buFont typeface="Wingdings" pitchFamily="2" charset="2"/>
              <a:buChar char="Ø"/>
            </a:pPr>
            <a:r>
              <a:rPr lang="en-US" sz="3200" b="1" smtClean="0">
                <a:solidFill>
                  <a:schemeClr val="folHlink"/>
                </a:solidFill>
                <a:latin typeface="Univers 55"/>
              </a:rPr>
              <a:t>Marked hypotension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3200" b="1" smtClean="0">
              <a:solidFill>
                <a:schemeClr val="folHlink"/>
              </a:solidFill>
              <a:latin typeface="Univers 55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3200" b="1" smtClean="0">
                <a:solidFill>
                  <a:schemeClr val="folHlink"/>
                </a:solidFill>
                <a:latin typeface="Univers 55"/>
              </a:rPr>
              <a:t>Rapid, shallow breathing </a:t>
            </a:r>
            <a:r>
              <a:rPr lang="en-US" sz="3200" b="1" smtClean="0">
                <a:solidFill>
                  <a:schemeClr val="folHlink"/>
                </a:solidFill>
                <a:latin typeface="Univers 55"/>
                <a:sym typeface="Zapf Dingbats"/>
              </a:rPr>
              <a:t> LOC </a:t>
            </a:r>
          </a:p>
          <a:p>
            <a:pPr lvl="1">
              <a:buFont typeface="Wingdings" pitchFamily="2" charset="2"/>
              <a:buChar char="Ø"/>
            </a:pPr>
            <a:endParaRPr lang="en-US" sz="3200" b="1" smtClean="0">
              <a:solidFill>
                <a:schemeClr val="folHlink"/>
              </a:solidFill>
              <a:latin typeface="Univers 55"/>
              <a:sym typeface="Zapf Dingbats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3200" b="1" smtClean="0">
                <a:solidFill>
                  <a:schemeClr val="folHlink"/>
                </a:solidFill>
                <a:latin typeface="Univers 55"/>
                <a:sym typeface="Zapf Dingbats"/>
              </a:rPr>
              <a:t>Apnea  cyanosis  respiratory </a:t>
            </a:r>
          </a:p>
          <a:p>
            <a:pPr lvl="1">
              <a:buFont typeface="Wingdings" pitchFamily="2" charset="2"/>
              <a:buNone/>
            </a:pPr>
            <a:r>
              <a:rPr lang="en-US" sz="3200" b="1" smtClean="0">
                <a:solidFill>
                  <a:schemeClr val="folHlink"/>
                </a:solidFill>
                <a:latin typeface="Univers 55"/>
                <a:sym typeface="Zapf Dingbats"/>
              </a:rPr>
              <a:t>							arrest</a:t>
            </a:r>
          </a:p>
          <a:p>
            <a:pPr lvl="1">
              <a:buFont typeface="Wingdings" pitchFamily="2" charset="2"/>
              <a:buChar char="Ø"/>
            </a:pPr>
            <a:endParaRPr lang="en-US" sz="3200" b="1" smtClean="0">
              <a:solidFill>
                <a:schemeClr val="folHlink"/>
              </a:solidFill>
              <a:latin typeface="Univers 55"/>
              <a:sym typeface="Zapf Dingbats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3200" b="1" smtClean="0">
                <a:solidFill>
                  <a:srgbClr val="FF7D7D"/>
                </a:solidFill>
                <a:latin typeface="Univers 55"/>
                <a:sym typeface="Zapf Dingbats"/>
              </a:rPr>
              <a:t>Fibrillation  no pulse</a:t>
            </a:r>
          </a:p>
          <a:p>
            <a:pPr lvl="1">
              <a:buFont typeface="Wingdings" pitchFamily="2" charset="2"/>
              <a:buChar char="Ø"/>
            </a:pPr>
            <a:endParaRPr lang="en-US" sz="3200" b="1" smtClean="0">
              <a:solidFill>
                <a:srgbClr val="FF7D7D"/>
              </a:solidFill>
              <a:latin typeface="Univers 55"/>
              <a:sym typeface="Zapf Dingbats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3200" b="1" smtClean="0">
                <a:solidFill>
                  <a:srgbClr val="FF7D7D"/>
                </a:solidFill>
                <a:latin typeface="Univers 55"/>
                <a:sym typeface="Zapf Dingbats"/>
              </a:rPr>
              <a:t>AED diagnosis</a:t>
            </a:r>
          </a:p>
          <a:p>
            <a:pPr lvl="1">
              <a:buFont typeface="Wingdings" pitchFamily="2" charset="2"/>
              <a:buChar char="Ø"/>
            </a:pPr>
            <a:endParaRPr lang="en-US" sz="3200" b="1" smtClean="0">
              <a:solidFill>
                <a:schemeClr val="folHlink"/>
              </a:solidFill>
              <a:latin typeface="Univers 55"/>
              <a:sym typeface="Zapf Dingbats"/>
            </a:endParaRPr>
          </a:p>
          <a:p>
            <a:pPr lvl="1">
              <a:buFont typeface="Wingdings" pitchFamily="2" charset="2"/>
              <a:buNone/>
            </a:pPr>
            <a:endParaRPr lang="en-US" sz="3200" b="1" smtClean="0">
              <a:latin typeface="Univers 55"/>
              <a:sym typeface="Zapf Dingbats"/>
            </a:endParaRPr>
          </a:p>
          <a:p>
            <a:pPr lvl="1">
              <a:buFont typeface="Wingdings" pitchFamily="2" charset="2"/>
              <a:buChar char="Ø"/>
            </a:pPr>
            <a:endParaRPr lang="en-US" sz="3200" b="1" smtClean="0">
              <a:latin typeface="Univers 55"/>
              <a:sym typeface="Zapf Dingbats"/>
            </a:endParaRPr>
          </a:p>
          <a:p>
            <a:pPr lvl="1">
              <a:buFont typeface="Wingdings" pitchFamily="2" charset="2"/>
              <a:buChar char="Ø"/>
            </a:pPr>
            <a:endParaRPr lang="en-US" sz="3200" b="1" smtClean="0">
              <a:latin typeface="Univers 55"/>
              <a:sym typeface="Zapf Dingbat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9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9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1954" grpId="0"/>
      <p:bldP spid="1661955" grpId="0" build="p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0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295400"/>
            <a:ext cx="7772400" cy="4038600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altLang="en-US" sz="4800" smtClean="0">
                <a:solidFill>
                  <a:srgbClr val="FA8434"/>
                </a:solidFill>
              </a:rPr>
              <a:t>Cardiac Arrest Algorithm</a:t>
            </a:r>
            <a:r>
              <a:rPr lang="en-US" altLang="en-US" sz="4800" smtClean="0">
                <a:solidFill>
                  <a:srgbClr val="E87400"/>
                </a:solidFill>
              </a:rPr>
              <a:t/>
            </a:r>
            <a:br>
              <a:rPr lang="en-US" altLang="en-US" sz="4800" smtClean="0">
                <a:solidFill>
                  <a:srgbClr val="E87400"/>
                </a:solidFill>
              </a:rPr>
            </a:br>
            <a:r>
              <a:rPr lang="en-US" altLang="en-US" sz="3600" smtClean="0"/>
              <a:t/>
            </a:r>
            <a:br>
              <a:rPr lang="en-US" altLang="en-US" sz="3600" smtClean="0"/>
            </a:br>
            <a:r>
              <a:rPr lang="en-US" altLang="en-US" sz="4800" smtClean="0">
                <a:solidFill>
                  <a:schemeClr val="tx1"/>
                </a:solidFill>
              </a:rPr>
              <a:t>Syncope Protocol</a:t>
            </a:r>
            <a:br>
              <a:rPr lang="en-US" altLang="en-US" sz="4800" smtClean="0">
                <a:solidFill>
                  <a:schemeClr val="tx1"/>
                </a:solidFill>
              </a:rPr>
            </a:br>
            <a:r>
              <a:rPr lang="en-US" altLang="en-US" sz="4800" smtClean="0">
                <a:solidFill>
                  <a:schemeClr val="tx1"/>
                </a:solidFill>
              </a:rPr>
              <a:t> </a:t>
            </a:r>
            <a:r>
              <a:rPr lang="en-US" altLang="en-US" sz="4800" smtClean="0">
                <a:solidFill>
                  <a:schemeClr val="tx1"/>
                </a:solidFill>
                <a:sym typeface="Wingdings" pitchFamily="2" charset="2"/>
              </a:rPr>
              <a:t></a:t>
            </a:r>
            <a:r>
              <a:rPr lang="en-US" altLang="en-US" sz="4800" smtClean="0">
                <a:solidFill>
                  <a:schemeClr val="tx1"/>
                </a:solidFill>
              </a:rPr>
              <a:t/>
            </a:r>
            <a:br>
              <a:rPr lang="en-US" altLang="en-US" sz="4800" smtClean="0">
                <a:solidFill>
                  <a:schemeClr val="tx1"/>
                </a:solidFill>
              </a:rPr>
            </a:br>
            <a:r>
              <a:rPr lang="en-US" altLang="en-US" sz="4800" smtClean="0">
                <a:solidFill>
                  <a:schemeClr val="tx1"/>
                </a:solidFill>
              </a:rPr>
              <a:t>CPR</a:t>
            </a:r>
            <a:br>
              <a:rPr lang="en-US" altLang="en-US" sz="4800" smtClean="0">
                <a:solidFill>
                  <a:schemeClr val="tx1"/>
                </a:solidFill>
              </a:rPr>
            </a:br>
            <a:r>
              <a:rPr lang="en-US" altLang="en-US" sz="4800" smtClean="0">
                <a:solidFill>
                  <a:schemeClr val="tx1"/>
                </a:solidFill>
              </a:rPr>
              <a:t/>
            </a:r>
            <a:br>
              <a:rPr lang="en-US" altLang="en-US" sz="4800" smtClean="0">
                <a:solidFill>
                  <a:schemeClr val="tx1"/>
                </a:solidFill>
              </a:rPr>
            </a:br>
            <a:r>
              <a:rPr lang="en-US" altLang="en-US" sz="4800" smtClean="0">
                <a:solidFill>
                  <a:schemeClr val="tx1"/>
                </a:solidFill>
              </a:rPr>
              <a:t>100% Oxygen</a:t>
            </a:r>
            <a:endParaRPr lang="en-US" altLang="en-US" sz="4800" smtClean="0">
              <a:solidFill>
                <a:schemeClr val="tx1"/>
              </a:solidFill>
              <a:sym typeface="Wingdings" pitchFamily="2" charset="2"/>
            </a:endParaRPr>
          </a:p>
        </p:txBody>
      </p:sp>
      <p:sp>
        <p:nvSpPr>
          <p:cNvPr id="1664003" name="Rectangle 3"/>
          <p:cNvSpPr>
            <a:spLocks noChangeArrowheads="1"/>
          </p:cNvSpPr>
          <p:nvPr/>
        </p:nvSpPr>
        <p:spPr bwMode="auto">
          <a:xfrm>
            <a:off x="533400" y="50292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125000"/>
              </a:lnSpc>
            </a:pPr>
            <a:r>
              <a:rPr lang="en-US" altLang="en-US" sz="4800" b="1">
                <a:solidFill>
                  <a:schemeClr val="folHlink"/>
                </a:solidFill>
                <a:sym typeface="Wingdings" pitchFamily="2" charset="2"/>
              </a:rPr>
              <a:t>     1 - 2 mg epinephrine</a:t>
            </a:r>
            <a:br>
              <a:rPr lang="en-US" altLang="en-US" sz="4800" b="1">
                <a:solidFill>
                  <a:schemeClr val="folHlink"/>
                </a:solidFill>
                <a:sym typeface="Wingdings" pitchFamily="2" charset="2"/>
              </a:rPr>
            </a:br>
            <a:endParaRPr lang="en-US" altLang="en-US" sz="4800" b="1">
              <a:solidFill>
                <a:schemeClr val="folHlink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64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664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4002" grpId="0" autoUpdateAnimBg="0"/>
      <p:bldP spid="1664003" grpId="0" autoUpdateAnimBg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828800"/>
          </a:xfrm>
        </p:spPr>
        <p:txBody>
          <a:bodyPr/>
          <a:lstStyle/>
          <a:p>
            <a:r>
              <a:rPr lang="en-US" altLang="en-US" sz="4800" smtClean="0">
                <a:solidFill>
                  <a:srgbClr val="E87400"/>
                </a:solidFill>
              </a:rPr>
              <a:t>Acute Asthma </a:t>
            </a:r>
            <a:r>
              <a:rPr lang="en-US" altLang="en-US" sz="4800" smtClean="0">
                <a:solidFill>
                  <a:srgbClr val="E87400"/>
                </a:solidFill>
                <a:sym typeface="Zapf Dingbats"/>
              </a:rPr>
              <a:t></a:t>
            </a:r>
            <a:r>
              <a:rPr lang="en-US" altLang="en-US" sz="4800" smtClean="0">
                <a:solidFill>
                  <a:srgbClr val="E87400"/>
                </a:solidFill>
              </a:rPr>
              <a:t> </a:t>
            </a:r>
            <a:br>
              <a:rPr lang="en-US" altLang="en-US" sz="4800" smtClean="0">
                <a:solidFill>
                  <a:srgbClr val="E87400"/>
                </a:solidFill>
              </a:rPr>
            </a:br>
            <a:r>
              <a:rPr lang="en-US" altLang="en-US" sz="4800" smtClean="0">
                <a:solidFill>
                  <a:srgbClr val="E87400"/>
                </a:solidFill>
              </a:rPr>
              <a:t/>
            </a:r>
            <a:br>
              <a:rPr lang="en-US" altLang="en-US" sz="4800" smtClean="0">
                <a:solidFill>
                  <a:srgbClr val="E87400"/>
                </a:solidFill>
              </a:rPr>
            </a:br>
            <a:r>
              <a:rPr lang="en-US" altLang="en-US" sz="4800" smtClean="0">
                <a:solidFill>
                  <a:srgbClr val="E87400"/>
                </a:solidFill>
              </a:rPr>
              <a:t>Bronchospastic Events</a:t>
            </a:r>
            <a:br>
              <a:rPr lang="en-US" altLang="en-US" sz="4800" smtClean="0">
                <a:solidFill>
                  <a:srgbClr val="E87400"/>
                </a:solidFill>
              </a:rPr>
            </a:br>
            <a:endParaRPr lang="en-US" altLang="en-US" sz="4800" smtClean="0">
              <a:solidFill>
                <a:srgbClr val="E87400"/>
              </a:solidFill>
            </a:endParaRPr>
          </a:p>
        </p:txBody>
      </p:sp>
      <p:sp>
        <p:nvSpPr>
          <p:cNvPr id="1670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743200"/>
            <a:ext cx="7543800" cy="3352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4000" b="1" smtClean="0">
                <a:latin typeface="Univers 55"/>
              </a:rPr>
              <a:t>“</a:t>
            </a:r>
            <a:r>
              <a:rPr lang="en-US" altLang="en-US" sz="4000" b="1" smtClean="0">
                <a:solidFill>
                  <a:srgbClr val="FF7D7D"/>
                </a:solidFill>
                <a:latin typeface="Univers 55"/>
              </a:rPr>
              <a:t>Asthma</a:t>
            </a:r>
            <a:r>
              <a:rPr lang="en-US" altLang="en-US" sz="4000" b="1" smtClean="0">
                <a:latin typeface="Univers 55"/>
              </a:rPr>
              <a:t> and </a:t>
            </a:r>
            <a:r>
              <a:rPr lang="en-US" altLang="en-US" sz="4000" b="1" smtClean="0">
                <a:solidFill>
                  <a:schemeClr val="folHlink"/>
                </a:solidFill>
                <a:latin typeface="Univers 55"/>
              </a:rPr>
              <a:t>Severe Allergy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4000" b="1" smtClean="0">
                <a:latin typeface="Univers 55"/>
              </a:rPr>
              <a:t> 		   </a:t>
            </a:r>
            <a:r>
              <a:rPr lang="en-US" altLang="en-US" sz="4000" b="1" smtClean="0">
                <a:solidFill>
                  <a:srgbClr val="66FF33"/>
                </a:solidFill>
                <a:latin typeface="Univers 55"/>
              </a:rPr>
              <a:t>Signs/Symptoms</a:t>
            </a:r>
            <a:endParaRPr lang="en-US" altLang="en-US" sz="4000" b="1" smtClean="0">
              <a:latin typeface="Univers 55"/>
            </a:endParaRP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4000" b="1" smtClean="0">
                <a:latin typeface="Univers 55"/>
              </a:rPr>
              <a:t>			Combination”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70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70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70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70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70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70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70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0146" grpId="0" autoUpdateAnimBg="0"/>
      <p:bldP spid="1670147" grpId="0" build="p" autoUpdateAnimBg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609600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altLang="en-US" sz="4800" smtClean="0">
                <a:solidFill>
                  <a:srgbClr val="FA8434"/>
                </a:solidFill>
              </a:rPr>
              <a:t>Bronchospasm </a:t>
            </a:r>
            <a:br>
              <a:rPr lang="en-US" altLang="en-US" sz="4800" smtClean="0">
                <a:solidFill>
                  <a:srgbClr val="FA8434"/>
                </a:solidFill>
              </a:rPr>
            </a:br>
            <a:r>
              <a:rPr lang="en-US" altLang="en-US" sz="4800" smtClean="0">
                <a:solidFill>
                  <a:srgbClr val="FA8434"/>
                </a:solidFill>
              </a:rPr>
              <a:t>Algorithm</a:t>
            </a:r>
            <a:r>
              <a:rPr lang="en-US" altLang="en-US" sz="4800" smtClean="0">
                <a:solidFill>
                  <a:srgbClr val="E87400"/>
                </a:solidFill>
              </a:rPr>
              <a:t/>
            </a:r>
            <a:br>
              <a:rPr lang="en-US" altLang="en-US" sz="4800" smtClean="0">
                <a:solidFill>
                  <a:srgbClr val="E87400"/>
                </a:solidFill>
              </a:rPr>
            </a:br>
            <a:r>
              <a:rPr lang="en-US" altLang="en-US" sz="4800" smtClean="0">
                <a:solidFill>
                  <a:schemeClr val="tx1"/>
                </a:solidFill>
              </a:rPr>
              <a:t>ABC’s &amp; Position</a:t>
            </a:r>
            <a:br>
              <a:rPr lang="en-US" altLang="en-US" sz="4800" smtClean="0">
                <a:solidFill>
                  <a:schemeClr val="tx1"/>
                </a:solidFill>
              </a:rPr>
            </a:br>
            <a:r>
              <a:rPr lang="en-US" altLang="en-US" sz="4800" smtClean="0">
                <a:solidFill>
                  <a:schemeClr val="tx1"/>
                </a:solidFill>
              </a:rPr>
              <a:t> </a:t>
            </a:r>
            <a:r>
              <a:rPr lang="en-US" altLang="en-US" sz="4800" smtClean="0">
                <a:solidFill>
                  <a:schemeClr val="tx1"/>
                </a:solidFill>
                <a:sym typeface="Wingdings" pitchFamily="2" charset="2"/>
              </a:rPr>
              <a:t></a:t>
            </a:r>
            <a:r>
              <a:rPr lang="en-US" altLang="en-US" sz="4800" smtClean="0">
                <a:solidFill>
                  <a:schemeClr val="tx1"/>
                </a:solidFill>
              </a:rPr>
              <a:t/>
            </a:r>
            <a:br>
              <a:rPr lang="en-US" altLang="en-US" sz="4800" smtClean="0">
                <a:solidFill>
                  <a:schemeClr val="tx1"/>
                </a:solidFill>
              </a:rPr>
            </a:br>
            <a:r>
              <a:rPr lang="en-US" altLang="en-US" sz="4800" smtClean="0">
                <a:solidFill>
                  <a:schemeClr val="tx1"/>
                </a:solidFill>
              </a:rPr>
              <a:t>Oxygen </a:t>
            </a:r>
            <a:br>
              <a:rPr lang="en-US" altLang="en-US" sz="4800" smtClean="0">
                <a:solidFill>
                  <a:schemeClr val="tx1"/>
                </a:solidFill>
              </a:rPr>
            </a:br>
            <a:r>
              <a:rPr lang="en-US" altLang="en-US" sz="4800" smtClean="0">
                <a:solidFill>
                  <a:schemeClr val="tx1"/>
                </a:solidFill>
              </a:rPr>
              <a:t> </a:t>
            </a:r>
            <a:r>
              <a:rPr lang="en-US" altLang="en-US" sz="4800" smtClean="0">
                <a:solidFill>
                  <a:schemeClr val="tx1"/>
                </a:solidFill>
                <a:sym typeface="Wingdings" pitchFamily="2" charset="2"/>
              </a:rPr>
              <a:t></a:t>
            </a:r>
            <a:r>
              <a:rPr lang="en-US" altLang="en-US" sz="4800" smtClean="0">
                <a:solidFill>
                  <a:schemeClr val="tx1"/>
                </a:solidFill>
              </a:rPr>
              <a:t/>
            </a:r>
            <a:br>
              <a:rPr lang="en-US" altLang="en-US" sz="4800" smtClean="0">
                <a:solidFill>
                  <a:schemeClr val="tx1"/>
                </a:solidFill>
              </a:rPr>
            </a:br>
            <a:r>
              <a:rPr lang="en-US" altLang="en-US" sz="4800" smtClean="0">
                <a:solidFill>
                  <a:schemeClr val="tx1"/>
                </a:solidFill>
              </a:rPr>
              <a:t>B-2 inhaler</a:t>
            </a:r>
            <a:br>
              <a:rPr lang="en-US" altLang="en-US" sz="4800" smtClean="0">
                <a:solidFill>
                  <a:schemeClr val="tx1"/>
                </a:solidFill>
              </a:rPr>
            </a:br>
            <a:r>
              <a:rPr lang="en-US" altLang="en-US" sz="4800" smtClean="0">
                <a:solidFill>
                  <a:srgbClr val="FF0000"/>
                </a:solidFill>
              </a:rPr>
              <a:t>epinephrine 0.3 mg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74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4242" grpId="0" autoUpdateAnimBg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1676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0"/>
            <a:ext cx="92964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075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762000"/>
            <a:ext cx="5715000" cy="2209800"/>
          </a:xfrm>
        </p:spPr>
        <p:txBody>
          <a:bodyPr/>
          <a:lstStyle/>
          <a:p>
            <a:r>
              <a:rPr lang="en-US" smtClean="0">
                <a:solidFill>
                  <a:srgbClr val="FF66FF"/>
                </a:solidFill>
              </a:rPr>
              <a:t>Oxygen</a:t>
            </a:r>
          </a:p>
        </p:txBody>
      </p:sp>
      <p:sp>
        <p:nvSpPr>
          <p:cNvPr id="33075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5181600" y="4953000"/>
            <a:ext cx="3962400" cy="1905000"/>
          </a:xfrm>
          <a:noFill/>
        </p:spPr>
        <p:txBody>
          <a:bodyPr/>
          <a:lstStyle/>
          <a:p>
            <a:r>
              <a:rPr lang="en-US" sz="4000" b="1" smtClean="0"/>
              <a:t>Albuterol, </a:t>
            </a:r>
          </a:p>
          <a:p>
            <a:endParaRPr lang="en-US" sz="4000" b="1" smtClean="0"/>
          </a:p>
          <a:p>
            <a:r>
              <a:rPr lang="en-US" sz="4000" b="1" smtClean="0"/>
              <a:t>Ventolin</a:t>
            </a:r>
            <a:r>
              <a:rPr lang="en-US" sz="4000" b="1" smtClean="0">
                <a:latin typeface="Univers" pitchFamily="34" charset="0"/>
              </a:rPr>
              <a:t>®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76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3716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FF0000"/>
                </a:solidFill>
              </a:rPr>
              <a:t>Emergency Protocol </a:t>
            </a:r>
            <a:br>
              <a:rPr lang="en-US" altLang="en-US" dirty="0" smtClean="0">
                <a:solidFill>
                  <a:srgbClr val="FF0000"/>
                </a:solidFill>
              </a:rPr>
            </a:br>
            <a:endParaRPr lang="en-US" altLang="en-US" dirty="0" smtClean="0">
              <a:solidFill>
                <a:srgbClr val="FF0000"/>
              </a:solidFill>
            </a:endParaRPr>
          </a:p>
        </p:txBody>
      </p:sp>
      <p:sp>
        <p:nvSpPr>
          <p:cNvPr id="2233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90600"/>
            <a:ext cx="8534400" cy="5486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lnSpc>
                <a:spcPts val="3400"/>
              </a:lnSpc>
              <a:buFontTx/>
              <a:buNone/>
            </a:pPr>
            <a:endParaRPr lang="en-US" altLang="en-US" sz="3200" b="1" dirty="0" smtClean="0"/>
          </a:p>
          <a:p>
            <a:pPr marL="0" indent="0">
              <a:lnSpc>
                <a:spcPts val="3400"/>
              </a:lnSpc>
              <a:buFontTx/>
              <a:buNone/>
            </a:pPr>
            <a:r>
              <a:rPr lang="en-US" altLang="en-US" sz="3600" b="1" dirty="0" smtClean="0"/>
              <a:t>Attending person’s 			</a:t>
            </a:r>
            <a:endParaRPr lang="en-US" altLang="en-US" sz="8800" b="1" dirty="0" smtClean="0"/>
          </a:p>
          <a:p>
            <a:pPr marL="0" indent="0">
              <a:lnSpc>
                <a:spcPts val="3400"/>
              </a:lnSpc>
              <a:buFontTx/>
              <a:buNone/>
            </a:pPr>
            <a:r>
              <a:rPr lang="en-US" altLang="en-US" sz="3600" b="1" dirty="0" smtClean="0"/>
              <a:t>RESPONSIBILITIES:</a:t>
            </a:r>
            <a:r>
              <a:rPr lang="en-US" altLang="en-US" sz="3200" b="1" dirty="0" smtClean="0"/>
              <a:t>	       </a:t>
            </a:r>
            <a:r>
              <a:rPr lang="en-US" altLang="en-US" sz="4800" b="1" dirty="0" smtClean="0"/>
              <a:t> </a:t>
            </a:r>
            <a:r>
              <a:rPr lang="en-US" altLang="en-US" sz="9600" b="1" dirty="0" smtClean="0">
                <a:solidFill>
                  <a:srgbClr val="FF0000"/>
                </a:solidFill>
              </a:rPr>
              <a:t>911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	</a:t>
            </a:r>
          </a:p>
          <a:p>
            <a:pPr marL="0" indent="0" algn="ctr">
              <a:lnSpc>
                <a:spcPts val="3400"/>
              </a:lnSpc>
              <a:buFontTx/>
              <a:buNone/>
            </a:pPr>
            <a:endParaRPr lang="en-US" altLang="en-US" sz="3600" b="1" u="sng" dirty="0" smtClean="0">
              <a:solidFill>
                <a:srgbClr val="FF0000"/>
              </a:solidFill>
            </a:endParaRPr>
          </a:p>
          <a:p>
            <a:pPr marL="0" indent="0">
              <a:lnSpc>
                <a:spcPts val="3800"/>
              </a:lnSpc>
              <a:buFontTx/>
              <a:buNone/>
            </a:pPr>
            <a:r>
              <a:rPr lang="en-US" altLang="en-US" sz="3600" b="1" dirty="0" smtClean="0">
                <a:solidFill>
                  <a:schemeClr val="folHlink"/>
                </a:solidFill>
              </a:rPr>
              <a:t>“I HAVE AN UNRESPONSIVE CHILD WITHOUT A PULSE. </a:t>
            </a:r>
          </a:p>
          <a:p>
            <a:pPr marL="0" indent="0">
              <a:lnSpc>
                <a:spcPts val="3800"/>
              </a:lnSpc>
              <a:buFontTx/>
              <a:buNone/>
            </a:pPr>
            <a:r>
              <a:rPr lang="en-US" altLang="en-US" sz="3600" b="1" dirty="0" smtClean="0">
                <a:solidFill>
                  <a:schemeClr val="folHlink"/>
                </a:solidFill>
              </a:rPr>
              <a:t> </a:t>
            </a:r>
            <a:r>
              <a:rPr lang="en-US" altLang="en-US" sz="3600" b="1" dirty="0" smtClean="0">
                <a:solidFill>
                  <a:srgbClr val="FFFF00"/>
                </a:solidFill>
              </a:rPr>
              <a:t>123 Home Street at Lawn Blvd., Hawkins residence. Front door. I will meet you there.”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33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3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233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3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233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3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233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3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233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3346" grpId="0" autoUpdateAnimBg="0"/>
      <p:bldP spid="2233347" grpId="0" build="p" autoUpdateAnimBg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5000"/>
              </a:lnSpc>
            </a:pPr>
            <a:r>
              <a:rPr lang="en-US" altLang="en-US" sz="4800" smtClean="0">
                <a:solidFill>
                  <a:srgbClr val="FA8434"/>
                </a:solidFill>
              </a:rPr>
              <a:t>Hypersensitivity Reactions</a:t>
            </a:r>
          </a:p>
        </p:txBody>
      </p:sp>
      <p:sp>
        <p:nvSpPr>
          <p:cNvPr id="1678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543800" cy="3276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4000" b="1" smtClean="0">
                <a:solidFill>
                  <a:srgbClr val="FF7D7D"/>
                </a:solidFill>
                <a:latin typeface="Univers 55"/>
              </a:rPr>
              <a:t>MILD: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solidFill>
                  <a:schemeClr val="folHlink"/>
                </a:solidFill>
                <a:latin typeface="Univers 55"/>
              </a:rPr>
              <a:t> Flushed, red skin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solidFill>
                  <a:schemeClr val="folHlink"/>
                </a:solidFill>
                <a:latin typeface="Univers 55"/>
              </a:rPr>
              <a:t> Itching, prickling sensation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solidFill>
                  <a:schemeClr val="folHlink"/>
                </a:solidFill>
                <a:latin typeface="Univers 55"/>
              </a:rPr>
              <a:t> Mild SOB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solidFill>
                  <a:schemeClr val="folHlink"/>
                </a:solidFill>
                <a:latin typeface="Univers 55"/>
              </a:rPr>
              <a:t> Restless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None/>
            </a:pPr>
            <a:endParaRPr lang="en-US" altLang="en-US" sz="4000" b="1" smtClean="0">
              <a:solidFill>
                <a:schemeClr val="folHlink"/>
              </a:solidFill>
              <a:latin typeface="Univers 55"/>
            </a:endParaRP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endParaRPr lang="en-US" altLang="en-US" sz="4000" b="1" smtClean="0">
              <a:latin typeface="Univers 55"/>
            </a:endParaRP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None/>
            </a:pPr>
            <a:endParaRPr lang="en-US" altLang="en-US" sz="4000" b="1" smtClean="0">
              <a:latin typeface="Univers 5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78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8338" grpId="0" autoUpdateAnimBg="0"/>
      <p:bldP spid="1678339" grpId="0" build="p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5000"/>
              </a:lnSpc>
            </a:pPr>
            <a:r>
              <a:rPr lang="en-US" altLang="en-US" sz="4800" smtClean="0">
                <a:solidFill>
                  <a:srgbClr val="FA8434"/>
                </a:solidFill>
              </a:rPr>
              <a:t>Hypersensitivity Reactions</a:t>
            </a:r>
          </a:p>
        </p:txBody>
      </p:sp>
      <p:sp>
        <p:nvSpPr>
          <p:cNvPr id="1680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133600"/>
            <a:ext cx="7543800" cy="36576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altLang="en-US" sz="4000" b="1">
                <a:solidFill>
                  <a:schemeClr val="folHlink"/>
                </a:solidFill>
                <a:latin typeface="Univers 55"/>
              </a:rPr>
              <a:t>SEVERE: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altLang="en-US" sz="3200" b="1">
                <a:solidFill>
                  <a:srgbClr val="FF7D7D"/>
                </a:solidFill>
                <a:latin typeface="Univers 55"/>
              </a:rPr>
              <a:t> Edema of lips, tongue, larynx, neck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altLang="en-US" sz="3200" b="1">
                <a:solidFill>
                  <a:srgbClr val="FF7D7D"/>
                </a:solidFill>
                <a:latin typeface="Univers 55"/>
                <a:sym typeface="Wingdings" pitchFamily="2" charset="2"/>
              </a:rPr>
              <a:t> </a:t>
            </a:r>
            <a:r>
              <a:rPr lang="en-US" altLang="en-US" sz="3200" b="1">
                <a:solidFill>
                  <a:srgbClr val="FF7D7D"/>
                </a:solidFill>
                <a:latin typeface="Univers 55"/>
              </a:rPr>
              <a:t> SOB, shallow, rapid </a:t>
            </a:r>
            <a:r>
              <a:rPr lang="en-US" altLang="en-US" sz="3200" b="1">
                <a:solidFill>
                  <a:srgbClr val="FF7D7D"/>
                </a:solidFill>
                <a:latin typeface="Univers 55"/>
                <a:sym typeface="Zapf Dingbats" charset="2"/>
              </a:rPr>
              <a:t> apnea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altLang="en-US" sz="3200" b="1">
                <a:solidFill>
                  <a:srgbClr val="FF7D7D"/>
                </a:solidFill>
                <a:latin typeface="Univers 55"/>
                <a:sym typeface="Wingdings 3" pitchFamily="18" charset="2"/>
              </a:rPr>
              <a:t>  BP  hypotension  no pulse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altLang="en-US" sz="3200" b="1">
                <a:solidFill>
                  <a:srgbClr val="FF7D7D"/>
                </a:solidFill>
                <a:latin typeface="Univers 55"/>
                <a:sym typeface="Wingdings 3" pitchFamily="18" charset="2"/>
              </a:rPr>
              <a:t> Cardiac arrest</a:t>
            </a:r>
            <a:endParaRPr lang="en-US" altLang="en-US" sz="4000">
              <a:solidFill>
                <a:srgbClr val="FF7D7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nivers 55"/>
            </a:endParaRP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en-US" altLang="en-US" sz="4000" b="1">
              <a:solidFill>
                <a:srgbClr val="FF7D7D"/>
              </a:solidFill>
              <a:latin typeface="Univers 55"/>
            </a:endParaRP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endParaRPr lang="en-US" altLang="en-US" sz="4000" b="1">
              <a:latin typeface="Univers 5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80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0386" grpId="0" autoUpdateAnimBg="0"/>
      <p:bldP spid="1680387" grpId="0" build="p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smtClean="0">
                <a:solidFill>
                  <a:srgbClr val="FA8434"/>
                </a:solidFill>
              </a:rPr>
              <a:t>Hypersensitivity</a:t>
            </a:r>
            <a:r>
              <a:rPr lang="en-US" altLang="en-US" sz="4400" smtClean="0">
                <a:solidFill>
                  <a:srgbClr val="FA8434"/>
                </a:solidFill>
              </a:rPr>
              <a:t> Reactions</a:t>
            </a:r>
          </a:p>
        </p:txBody>
      </p:sp>
      <p:sp>
        <p:nvSpPr>
          <p:cNvPr id="1682435" name="Rectangle 3"/>
          <p:cNvSpPr>
            <a:spLocks noChangeArrowheads="1"/>
          </p:cNvSpPr>
          <p:nvPr/>
        </p:nvSpPr>
        <p:spPr bwMode="auto">
          <a:xfrm>
            <a:off x="533400" y="16764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4000"/>
              </a:lnSpc>
            </a:pPr>
            <a:r>
              <a:rPr lang="en-US" altLang="en-US" sz="3200" b="1"/>
              <a:t>Mediator Release</a:t>
            </a:r>
            <a:endParaRPr lang="en-US" altLang="en-US" sz="3200" b="1">
              <a:solidFill>
                <a:schemeClr val="tx2"/>
              </a:solidFill>
            </a:endParaRPr>
          </a:p>
        </p:txBody>
      </p:sp>
      <p:sp>
        <p:nvSpPr>
          <p:cNvPr id="1682436" name="Line 4"/>
          <p:cNvSpPr>
            <a:spLocks noChangeShapeType="1"/>
          </p:cNvSpPr>
          <p:nvPr/>
        </p:nvSpPr>
        <p:spPr bwMode="auto">
          <a:xfrm>
            <a:off x="5334000" y="2819400"/>
            <a:ext cx="5334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82437" name="Line 5"/>
          <p:cNvSpPr>
            <a:spLocks noChangeShapeType="1"/>
          </p:cNvSpPr>
          <p:nvPr/>
        </p:nvSpPr>
        <p:spPr bwMode="auto">
          <a:xfrm flipH="1">
            <a:off x="2667000" y="2819400"/>
            <a:ext cx="5334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82438" name="Text Box 6"/>
          <p:cNvSpPr txBox="1">
            <a:spLocks noChangeArrowheads="1"/>
          </p:cNvSpPr>
          <p:nvPr/>
        </p:nvSpPr>
        <p:spPr bwMode="auto">
          <a:xfrm>
            <a:off x="228600" y="3276600"/>
            <a:ext cx="3733800" cy="350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s-ES" sz="2800" b="1">
                <a:solidFill>
                  <a:schemeClr val="folHlink"/>
                </a:solidFill>
              </a:rPr>
              <a:t>  </a:t>
            </a:r>
            <a:r>
              <a:rPr lang="es-ES" sz="3200" b="1">
                <a:solidFill>
                  <a:schemeClr val="folHlink"/>
                </a:solidFill>
              </a:rPr>
              <a:t>Minor Symptoms</a:t>
            </a:r>
          </a:p>
          <a:p>
            <a:pPr lvl="1" eaLnBrk="0" hangingPunct="0">
              <a:spcBef>
                <a:spcPct val="50000"/>
              </a:spcBef>
              <a:buFontTx/>
              <a:buChar char="•"/>
            </a:pPr>
            <a:r>
              <a:rPr lang="es-ES" sz="3200" b="1"/>
              <a:t>  Pruritus</a:t>
            </a:r>
          </a:p>
          <a:p>
            <a:pPr lvl="1" eaLnBrk="0" hangingPunct="0">
              <a:spcBef>
                <a:spcPct val="50000"/>
              </a:spcBef>
              <a:buFontTx/>
              <a:buChar char="•"/>
            </a:pPr>
            <a:r>
              <a:rPr lang="es-ES" sz="3200" b="1"/>
              <a:t>  Urticaria</a:t>
            </a:r>
          </a:p>
          <a:p>
            <a:pPr lvl="1" eaLnBrk="0" hangingPunct="0">
              <a:spcBef>
                <a:spcPct val="50000"/>
              </a:spcBef>
              <a:buFontTx/>
              <a:buChar char="•"/>
            </a:pPr>
            <a:r>
              <a:rPr lang="es-ES" sz="3200" b="1"/>
              <a:t>  Nausea</a:t>
            </a:r>
          </a:p>
          <a:p>
            <a:pPr algn="ctr" eaLnBrk="0" hangingPunct="0">
              <a:spcBef>
                <a:spcPct val="50000"/>
              </a:spcBef>
            </a:pPr>
            <a:endParaRPr lang="en-US" sz="3200" b="1"/>
          </a:p>
        </p:txBody>
      </p:sp>
      <p:sp>
        <p:nvSpPr>
          <p:cNvPr id="1682439" name="Text Box 7"/>
          <p:cNvSpPr txBox="1">
            <a:spLocks noChangeArrowheads="1"/>
          </p:cNvSpPr>
          <p:nvPr/>
        </p:nvSpPr>
        <p:spPr bwMode="auto">
          <a:xfrm>
            <a:off x="4953000" y="3200400"/>
            <a:ext cx="3733800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s-ES" sz="2800" b="1">
                <a:solidFill>
                  <a:srgbClr val="E8461A"/>
                </a:solidFill>
              </a:rPr>
              <a:t>  </a:t>
            </a:r>
            <a:r>
              <a:rPr lang="es-ES" sz="3200" b="1">
                <a:solidFill>
                  <a:srgbClr val="FA8434"/>
                </a:solidFill>
              </a:rPr>
              <a:t>Major Symptoms</a:t>
            </a:r>
          </a:p>
          <a:p>
            <a:pPr lvl="1" eaLnBrk="0" hangingPunct="0">
              <a:spcBef>
                <a:spcPct val="50000"/>
              </a:spcBef>
              <a:buFontTx/>
              <a:buChar char="•"/>
            </a:pPr>
            <a:r>
              <a:rPr lang="es-ES" sz="3200" b="1"/>
              <a:t>  Bronchospasm</a:t>
            </a:r>
          </a:p>
          <a:p>
            <a:pPr lvl="1" eaLnBrk="0" hangingPunct="0">
              <a:spcBef>
                <a:spcPct val="50000"/>
              </a:spcBef>
              <a:buFontTx/>
              <a:buChar char="•"/>
            </a:pPr>
            <a:r>
              <a:rPr lang="es-ES" sz="3200" b="1"/>
              <a:t>  Laryngeal 	Edema</a:t>
            </a:r>
          </a:p>
          <a:p>
            <a:pPr lvl="1" eaLnBrk="0" hangingPunct="0">
              <a:spcBef>
                <a:spcPct val="50000"/>
              </a:spcBef>
              <a:buFontTx/>
              <a:buChar char="•"/>
            </a:pPr>
            <a:r>
              <a:rPr lang="es-ES" sz="3200" b="1"/>
              <a:t>  Hypotension</a:t>
            </a:r>
          </a:p>
          <a:p>
            <a:pPr algn="ctr" eaLnBrk="0" hangingPunct="0">
              <a:spcBef>
                <a:spcPct val="50000"/>
              </a:spcBef>
            </a:pPr>
            <a:endParaRPr lang="en-US" sz="32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82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82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82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82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82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82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82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82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82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82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82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4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824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2434" grpId="0" autoUpdateAnimBg="0"/>
      <p:bldP spid="1682435" grpId="0" autoUpdateAnimBg="0"/>
      <p:bldP spid="1682436" grpId="0" animBg="1"/>
      <p:bldP spid="1682437" grpId="0" animBg="1"/>
      <p:bldP spid="1682438" grpId="0" build="allAtOnce"/>
      <p:bldP spid="1682439" grpId="0" build="allAtOnce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762000"/>
            <a:ext cx="7696200" cy="5486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 sz="5400" smtClean="0">
                <a:solidFill>
                  <a:srgbClr val="FA8434"/>
                </a:solidFill>
              </a:rPr>
              <a:t>Hypersensitivity Algorithm</a:t>
            </a:r>
            <a:br>
              <a:rPr lang="en-US" altLang="en-US" sz="5400" smtClean="0">
                <a:solidFill>
                  <a:srgbClr val="FA8434"/>
                </a:solidFill>
              </a:rPr>
            </a:br>
            <a:r>
              <a:rPr lang="en-US" altLang="en-US" sz="5400" smtClean="0"/>
              <a:t/>
            </a:r>
            <a:br>
              <a:rPr lang="en-US" altLang="en-US" sz="5400" smtClean="0"/>
            </a:br>
            <a:r>
              <a:rPr lang="en-US" altLang="en-US" sz="3600" smtClean="0">
                <a:solidFill>
                  <a:schemeClr val="tx1"/>
                </a:solidFill>
              </a:rPr>
              <a:t>SYNCOPE PROTOCOL</a:t>
            </a:r>
            <a:br>
              <a:rPr lang="en-US" altLang="en-US" sz="3600" smtClean="0">
                <a:solidFill>
                  <a:schemeClr val="tx1"/>
                </a:solidFill>
              </a:rPr>
            </a:br>
            <a:r>
              <a:rPr lang="en-US" altLang="en-US" sz="3600" smtClean="0">
                <a:solidFill>
                  <a:schemeClr val="tx1"/>
                </a:solidFill>
              </a:rPr>
              <a:t> </a:t>
            </a:r>
            <a:r>
              <a:rPr lang="en-US" altLang="en-US" sz="3600" smtClean="0">
                <a:solidFill>
                  <a:schemeClr val="tx1"/>
                </a:solidFill>
                <a:sym typeface="Wingdings" pitchFamily="2" charset="2"/>
              </a:rPr>
              <a:t></a:t>
            </a:r>
            <a:r>
              <a:rPr lang="en-US" altLang="en-US" sz="3600" smtClean="0">
                <a:solidFill>
                  <a:schemeClr val="tx1"/>
                </a:solidFill>
              </a:rPr>
              <a:t/>
            </a:r>
            <a:br>
              <a:rPr lang="en-US" altLang="en-US" sz="3600" smtClean="0">
                <a:solidFill>
                  <a:schemeClr val="tx1"/>
                </a:solidFill>
              </a:rPr>
            </a:br>
            <a:r>
              <a:rPr lang="en-US" altLang="en-US" sz="3600" smtClean="0">
                <a:solidFill>
                  <a:schemeClr val="tx1"/>
                </a:solidFill>
              </a:rPr>
              <a:t>Major symptoms present</a:t>
            </a:r>
            <a:br>
              <a:rPr lang="en-US" altLang="en-US" sz="3600" smtClean="0">
                <a:solidFill>
                  <a:schemeClr val="tx1"/>
                </a:solidFill>
              </a:rPr>
            </a:br>
            <a:r>
              <a:rPr lang="en-US" altLang="en-US" sz="3600" smtClean="0">
                <a:solidFill>
                  <a:schemeClr val="tx1"/>
                </a:solidFill>
              </a:rPr>
              <a:t/>
            </a:r>
            <a:br>
              <a:rPr lang="en-US" altLang="en-US" sz="3600" smtClean="0">
                <a:solidFill>
                  <a:schemeClr val="tx1"/>
                </a:solidFill>
              </a:rPr>
            </a:br>
            <a:r>
              <a:rPr lang="en-US" altLang="en-US" sz="3600" smtClean="0">
                <a:solidFill>
                  <a:schemeClr val="tx1"/>
                </a:solidFill>
              </a:rPr>
              <a:t/>
            </a:r>
            <a:br>
              <a:rPr lang="en-US" altLang="en-US" sz="3600" smtClean="0">
                <a:solidFill>
                  <a:schemeClr val="tx1"/>
                </a:solidFill>
              </a:rPr>
            </a:br>
            <a:r>
              <a:rPr lang="en-US" altLang="en-US" sz="3600" smtClean="0">
                <a:solidFill>
                  <a:schemeClr val="folHlink"/>
                </a:solidFill>
                <a:sym typeface="Wingdings" pitchFamily="2" charset="2"/>
              </a:rPr>
              <a:t></a:t>
            </a:r>
            <a:r>
              <a:rPr lang="en-US" altLang="en-US" sz="3600" smtClean="0">
                <a:solidFill>
                  <a:schemeClr val="tx1"/>
                </a:solidFill>
                <a:sym typeface="Wingdings" pitchFamily="2" charset="2"/>
              </a:rPr>
              <a:t>                        </a:t>
            </a:r>
            <a:r>
              <a:rPr lang="en-US" altLang="en-US" sz="3600" smtClean="0">
                <a:solidFill>
                  <a:srgbClr val="FF33CC"/>
                </a:solidFill>
                <a:sym typeface="Wingdings" pitchFamily="2" charset="2"/>
              </a:rPr>
              <a:t></a:t>
            </a:r>
            <a:r>
              <a:rPr lang="en-US" altLang="en-US" sz="3600" smtClean="0">
                <a:solidFill>
                  <a:schemeClr val="tx1"/>
                </a:solidFill>
                <a:sym typeface="Wingdings" pitchFamily="2" charset="2"/>
              </a:rPr>
              <a:t/>
            </a:r>
            <a:br>
              <a:rPr lang="en-US" altLang="en-US" sz="3600" smtClean="0">
                <a:solidFill>
                  <a:schemeClr val="tx1"/>
                </a:solidFill>
                <a:sym typeface="Wingdings" pitchFamily="2" charset="2"/>
              </a:rPr>
            </a:br>
            <a:r>
              <a:rPr lang="en-US" altLang="en-US" sz="3600" smtClean="0">
                <a:solidFill>
                  <a:schemeClr val="folHlink"/>
                </a:solidFill>
                <a:sym typeface="Wingdings" pitchFamily="2" charset="2"/>
              </a:rPr>
              <a:t>Diphenhydramine</a:t>
            </a:r>
            <a:r>
              <a:rPr lang="en-US" altLang="en-US" sz="3600" smtClean="0">
                <a:solidFill>
                  <a:srgbClr val="FC142A"/>
                </a:solidFill>
                <a:sym typeface="Wingdings" pitchFamily="2" charset="2"/>
              </a:rPr>
              <a:t>		</a:t>
            </a:r>
            <a:r>
              <a:rPr lang="en-US" altLang="en-US" sz="3600" smtClean="0">
                <a:solidFill>
                  <a:srgbClr val="FF33CC"/>
                </a:solidFill>
                <a:sym typeface="Wingdings" pitchFamily="2" charset="2"/>
              </a:rPr>
              <a:t>Epinephrine</a:t>
            </a:r>
            <a:r>
              <a:rPr lang="en-US" altLang="en-US" sz="3600" smtClean="0">
                <a:solidFill>
                  <a:srgbClr val="FC142A"/>
                </a:solidFill>
                <a:sym typeface="Wingdings" pitchFamily="2" charset="2"/>
              </a:rPr>
              <a:t/>
            </a:r>
            <a:br>
              <a:rPr lang="en-US" altLang="en-US" sz="3600" smtClean="0">
                <a:solidFill>
                  <a:srgbClr val="FC142A"/>
                </a:solidFill>
                <a:sym typeface="Wingdings" pitchFamily="2" charset="2"/>
              </a:rPr>
            </a:br>
            <a:endParaRPr lang="en-US" altLang="en-US" sz="3600" smtClean="0">
              <a:solidFill>
                <a:srgbClr val="FC142A"/>
              </a:solidFill>
              <a:sym typeface="Wingdings" pitchFamily="2" charset="2"/>
            </a:endParaRPr>
          </a:p>
        </p:txBody>
      </p:sp>
      <p:sp>
        <p:nvSpPr>
          <p:cNvPr id="1684483" name="Text Box 3"/>
          <p:cNvSpPr txBox="1">
            <a:spLocks noChangeArrowheads="1"/>
          </p:cNvSpPr>
          <p:nvPr/>
        </p:nvSpPr>
        <p:spPr bwMode="auto">
          <a:xfrm>
            <a:off x="2133600" y="4648200"/>
            <a:ext cx="2133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altLang="en-US" sz="3200" b="1">
                <a:solidFill>
                  <a:schemeClr val="folHlink"/>
                </a:solidFill>
                <a:latin typeface="Times" pitchFamily="18" charset="0"/>
              </a:rPr>
              <a:t>If no:</a:t>
            </a:r>
          </a:p>
        </p:txBody>
      </p:sp>
      <p:sp>
        <p:nvSpPr>
          <p:cNvPr id="1684484" name="Text Box 4"/>
          <p:cNvSpPr txBox="1">
            <a:spLocks noChangeArrowheads="1"/>
          </p:cNvSpPr>
          <p:nvPr/>
        </p:nvSpPr>
        <p:spPr bwMode="auto">
          <a:xfrm>
            <a:off x="5029200" y="4648200"/>
            <a:ext cx="152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 sz="3200" b="1">
                <a:solidFill>
                  <a:srgbClr val="FF33CC"/>
                </a:solidFill>
                <a:latin typeface="Times" pitchFamily="18" charset="0"/>
              </a:rPr>
              <a:t>If yes:</a:t>
            </a:r>
          </a:p>
        </p:txBody>
      </p:sp>
      <p:sp>
        <p:nvSpPr>
          <p:cNvPr id="33894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4876800"/>
            <a:ext cx="6629400" cy="1981200"/>
          </a:xfrm>
          <a:noFill/>
        </p:spPr>
        <p:txBody>
          <a:bodyPr/>
          <a:lstStyle/>
          <a:p>
            <a:endParaRPr lang="en-US" b="1" smtClean="0"/>
          </a:p>
          <a:p>
            <a:endParaRPr lang="en-US" b="1" i="1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84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84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4483" grpId="0" autoUpdateAnimBg="0"/>
      <p:bldP spid="1684484" grpId="0" autoUpdateAnimBg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sz="4800" smtClean="0"/>
              <a:t/>
            </a:r>
            <a:br>
              <a:rPr lang="en-US" altLang="en-US" sz="4800" smtClean="0"/>
            </a:br>
            <a:r>
              <a:rPr lang="en-US" altLang="en-US" sz="4800" smtClean="0">
                <a:solidFill>
                  <a:srgbClr val="FA8434"/>
                </a:solidFill>
              </a:rPr>
              <a:t>Seizures / Convulsions</a:t>
            </a:r>
          </a:p>
        </p:txBody>
      </p:sp>
      <p:sp>
        <p:nvSpPr>
          <p:cNvPr id="1688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2057400"/>
            <a:ext cx="8610600" cy="4114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43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sz="4400" b="1" smtClean="0">
                <a:latin typeface="Univers 55"/>
              </a:rPr>
              <a:t>DEFINITIONS:</a:t>
            </a:r>
          </a:p>
          <a:p>
            <a:pPr>
              <a:lnSpc>
                <a:spcPts val="4300"/>
              </a:lnSpc>
              <a:buClr>
                <a:schemeClr val="tx1"/>
              </a:buClr>
              <a:buFont typeface="Wingdings" pitchFamily="2" charset="2"/>
              <a:buChar char="§"/>
            </a:pPr>
            <a:endParaRPr lang="en-US" altLang="en-US" sz="4800" b="1" smtClean="0">
              <a:latin typeface="Univers 55"/>
            </a:endParaRPr>
          </a:p>
          <a:p>
            <a:pPr lvl="1">
              <a:lnSpc>
                <a:spcPts val="4300"/>
              </a:lnSpc>
              <a:buFont typeface="Wingdings" pitchFamily="2" charset="2"/>
              <a:buChar char="§"/>
            </a:pPr>
            <a:r>
              <a:rPr lang="en-US" altLang="en-US" sz="3200" b="1" smtClean="0">
                <a:solidFill>
                  <a:srgbClr val="66FF33"/>
                </a:solidFill>
                <a:latin typeface="Univers 55"/>
              </a:rPr>
              <a:t>Seizure: “A - Fibrillation of the CNS”</a:t>
            </a:r>
          </a:p>
          <a:p>
            <a:pPr>
              <a:lnSpc>
                <a:spcPts val="4300"/>
              </a:lnSpc>
              <a:buClr>
                <a:schemeClr val="tx1"/>
              </a:buClr>
              <a:buFont typeface="Wingdings" pitchFamily="2" charset="2"/>
              <a:buChar char="§"/>
            </a:pPr>
            <a:endParaRPr lang="en-US" altLang="en-US" sz="3200" b="1" smtClean="0">
              <a:latin typeface="Univers 55"/>
            </a:endParaRPr>
          </a:p>
          <a:p>
            <a:pPr lvl="1">
              <a:lnSpc>
                <a:spcPts val="4300"/>
              </a:lnSpc>
              <a:buFont typeface="Wingdings" pitchFamily="2" charset="2"/>
              <a:buChar char="§"/>
            </a:pPr>
            <a:r>
              <a:rPr lang="en-US" altLang="en-US" sz="3200" b="1" smtClean="0">
                <a:solidFill>
                  <a:srgbClr val="FF7D7D"/>
                </a:solidFill>
                <a:latin typeface="Univers 55"/>
              </a:rPr>
              <a:t>Convulsion: “A - Fibrillation of the CNS” with Motor Nerve activity added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88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88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88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88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88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88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88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8578" grpId="0" autoUpdateAnimBg="0"/>
      <p:bldP spid="1688579" grpId="0" build="p" autoUpdateAnimBg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838200"/>
            <a:ext cx="7772400" cy="4038600"/>
          </a:xfrm>
        </p:spPr>
        <p:txBody>
          <a:bodyPr/>
          <a:lstStyle/>
          <a:p>
            <a:pPr>
              <a:lnSpc>
                <a:spcPts val="5000"/>
              </a:lnSpc>
            </a:pPr>
            <a:r>
              <a:rPr lang="en-US" altLang="en-US" sz="4800" smtClean="0">
                <a:solidFill>
                  <a:srgbClr val="FA8434"/>
                </a:solidFill>
              </a:rPr>
              <a:t>Seizure Algorithm</a:t>
            </a:r>
            <a:br>
              <a:rPr lang="en-US" altLang="en-US" sz="4800" smtClean="0">
                <a:solidFill>
                  <a:srgbClr val="FA8434"/>
                </a:solidFill>
              </a:rPr>
            </a:br>
            <a:r>
              <a:rPr lang="en-US" altLang="en-US" sz="4800" smtClean="0">
                <a:solidFill>
                  <a:srgbClr val="FA8434"/>
                </a:solidFill>
              </a:rPr>
              <a:t/>
            </a:r>
            <a:br>
              <a:rPr lang="en-US" altLang="en-US" sz="4800" smtClean="0">
                <a:solidFill>
                  <a:srgbClr val="FA8434"/>
                </a:solidFill>
              </a:rPr>
            </a:br>
            <a:r>
              <a:rPr lang="en-US" altLang="en-US" sz="4800" smtClean="0">
                <a:solidFill>
                  <a:schemeClr val="tx1"/>
                </a:solidFill>
              </a:rPr>
              <a:t>Protect Patient, Protect Yourselves!</a:t>
            </a:r>
            <a:br>
              <a:rPr lang="en-US" altLang="en-US" sz="4800" smtClean="0">
                <a:solidFill>
                  <a:schemeClr val="tx1"/>
                </a:solidFill>
              </a:rPr>
            </a:br>
            <a:r>
              <a:rPr lang="en-US" altLang="en-US" sz="4800" smtClean="0">
                <a:solidFill>
                  <a:schemeClr val="tx1"/>
                </a:solidFill>
              </a:rPr>
              <a:t> </a:t>
            </a:r>
            <a:r>
              <a:rPr lang="en-US" altLang="en-US" sz="4800" smtClean="0">
                <a:solidFill>
                  <a:schemeClr val="tx1"/>
                </a:solidFill>
                <a:sym typeface="Wingdings" pitchFamily="2" charset="2"/>
              </a:rPr>
              <a:t></a:t>
            </a:r>
            <a:r>
              <a:rPr lang="en-US" altLang="en-US" sz="4800" smtClean="0">
                <a:solidFill>
                  <a:schemeClr val="tx1"/>
                </a:solidFill>
              </a:rPr>
              <a:t/>
            </a:r>
            <a:br>
              <a:rPr lang="en-US" altLang="en-US" sz="4800" smtClean="0">
                <a:solidFill>
                  <a:schemeClr val="tx1"/>
                </a:solidFill>
              </a:rPr>
            </a:br>
            <a:r>
              <a:rPr lang="en-US" altLang="en-US" sz="4800" smtClean="0">
                <a:solidFill>
                  <a:schemeClr val="tx1"/>
                </a:solidFill>
              </a:rPr>
              <a:t>Syncope Protocol</a:t>
            </a:r>
            <a:br>
              <a:rPr lang="en-US" altLang="en-US" sz="4800" smtClean="0">
                <a:solidFill>
                  <a:schemeClr val="tx1"/>
                </a:solidFill>
              </a:rPr>
            </a:br>
            <a:r>
              <a:rPr lang="en-US" altLang="en-US" sz="4800" smtClean="0">
                <a:solidFill>
                  <a:schemeClr val="tx1"/>
                </a:solidFill>
              </a:rPr>
              <a:t>Following Seizure</a:t>
            </a:r>
            <a:endParaRPr lang="en-US" altLang="en-US" sz="4800" smtClean="0">
              <a:solidFill>
                <a:schemeClr val="tx1"/>
              </a:solidFill>
              <a:sym typeface="Wingdings" pitchFamily="2" charset="2"/>
            </a:endParaRPr>
          </a:p>
        </p:txBody>
      </p:sp>
      <p:sp>
        <p:nvSpPr>
          <p:cNvPr id="1692675" name="Rectangle 3"/>
          <p:cNvSpPr>
            <a:spLocks noChangeArrowheads="1"/>
          </p:cNvSpPr>
          <p:nvPr/>
        </p:nvSpPr>
        <p:spPr bwMode="auto">
          <a:xfrm>
            <a:off x="685800" y="57150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2000"/>
              </a:lnSpc>
            </a:pPr>
            <a:r>
              <a:rPr lang="en-US" altLang="en-US" b="1">
                <a:solidFill>
                  <a:schemeClr val="folHlink"/>
                </a:solidFill>
                <a:sym typeface="Wingdings" pitchFamily="2" charset="2"/>
              </a:rPr>
              <a:t>If status seizure: </a:t>
            </a:r>
            <a:r>
              <a:rPr lang="en-US" altLang="en-US" sz="2800" b="1">
                <a:solidFill>
                  <a:schemeClr val="folHlink"/>
                </a:solidFill>
                <a:sym typeface="Wingdings" pitchFamily="2" charset="2"/>
              </a:rPr>
              <a:t>EMS/PPV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92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92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2674" grpId="0" autoUpdateAnimBg="0"/>
      <p:bldP spid="1692675" grpId="0" autoUpdateAnimBg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8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1694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5091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09600" y="76200"/>
            <a:ext cx="7162800" cy="1143000"/>
          </a:xfrm>
        </p:spPr>
        <p:txBody>
          <a:bodyPr/>
          <a:lstStyle/>
          <a:p>
            <a:pPr algn="l"/>
            <a:r>
              <a:rPr lang="en-US" sz="4800" smtClean="0"/>
              <a:t>Not practical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94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1696771" name="Picture 3"/>
          <p:cNvPicPr>
            <a:picLocks noChangeAspect="1" noChangeArrowheads="1"/>
          </p:cNvPicPr>
          <p:nvPr/>
        </p:nvPicPr>
        <p:blipFill>
          <a:blip r:embed="rId3" cstate="print"/>
          <a:srcRect b="6668"/>
          <a:stretch>
            <a:fillRect/>
          </a:stretch>
        </p:blipFill>
        <p:spPr bwMode="auto">
          <a:xfrm>
            <a:off x="762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7139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990600"/>
          </a:xfrm>
        </p:spPr>
        <p:txBody>
          <a:bodyPr/>
          <a:lstStyle/>
          <a:p>
            <a:pPr algn="l"/>
            <a:r>
              <a:rPr lang="en-US" sz="4800" smtClean="0"/>
              <a:t> Not practical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96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>
              <a:lnSpc>
                <a:spcPts val="3500"/>
              </a:lnSpc>
            </a:pPr>
            <a:r>
              <a:rPr lang="en-US" altLang="en-US" sz="4800" smtClean="0">
                <a:solidFill>
                  <a:srgbClr val="FF3300"/>
                </a:solidFill>
              </a:rPr>
              <a:t>Diabetic Emergencies</a:t>
            </a:r>
          </a:p>
        </p:txBody>
      </p:sp>
      <p:sp>
        <p:nvSpPr>
          <p:cNvPr id="2380803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7924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3200" b="1">
                <a:solidFill>
                  <a:schemeClr val="folHlink"/>
                </a:solidFill>
                <a:latin typeface="Univers 55"/>
              </a:rPr>
              <a:t>Overview of pathogenesis:</a:t>
            </a:r>
          </a:p>
        </p:txBody>
      </p:sp>
      <p:sp>
        <p:nvSpPr>
          <p:cNvPr id="2380804" name="Text Box 4"/>
          <p:cNvSpPr txBox="1">
            <a:spLocks noChangeArrowheads="1"/>
          </p:cNvSpPr>
          <p:nvPr/>
        </p:nvSpPr>
        <p:spPr bwMode="auto">
          <a:xfrm>
            <a:off x="3048000" y="3200400"/>
            <a:ext cx="2895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3200" b="1">
                <a:solidFill>
                  <a:srgbClr val="63DDD7"/>
                </a:solidFill>
                <a:latin typeface="Times" pitchFamily="18" charset="0"/>
              </a:rPr>
              <a:t>Insulin Lack</a:t>
            </a:r>
          </a:p>
        </p:txBody>
      </p:sp>
      <p:sp>
        <p:nvSpPr>
          <p:cNvPr id="2380805" name="Text Box 5"/>
          <p:cNvSpPr txBox="1">
            <a:spLocks noChangeArrowheads="1"/>
          </p:cNvSpPr>
          <p:nvPr/>
        </p:nvSpPr>
        <p:spPr bwMode="auto">
          <a:xfrm>
            <a:off x="1295400" y="1981200"/>
            <a:ext cx="25765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3200" b="1">
                <a:latin typeface="Times" pitchFamily="18" charset="0"/>
              </a:rPr>
              <a:t>Angina</a:t>
            </a:r>
          </a:p>
        </p:txBody>
      </p:sp>
      <p:sp>
        <p:nvSpPr>
          <p:cNvPr id="2380806" name="Text Box 6"/>
          <p:cNvSpPr txBox="1">
            <a:spLocks noChangeArrowheads="1"/>
          </p:cNvSpPr>
          <p:nvPr/>
        </p:nvSpPr>
        <p:spPr bwMode="auto">
          <a:xfrm>
            <a:off x="5181600" y="2057400"/>
            <a:ext cx="2438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3200" b="1">
                <a:latin typeface="Times" pitchFamily="18" charset="0"/>
              </a:rPr>
              <a:t>Silent MI</a:t>
            </a:r>
          </a:p>
        </p:txBody>
      </p:sp>
      <p:sp>
        <p:nvSpPr>
          <p:cNvPr id="2380807" name="Text Box 7"/>
          <p:cNvSpPr txBox="1">
            <a:spLocks noChangeArrowheads="1"/>
          </p:cNvSpPr>
          <p:nvPr/>
        </p:nvSpPr>
        <p:spPr bwMode="auto">
          <a:xfrm>
            <a:off x="3048000" y="3886200"/>
            <a:ext cx="3048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3200" b="1">
                <a:solidFill>
                  <a:srgbClr val="66FF33"/>
                </a:solidFill>
                <a:latin typeface="Times" pitchFamily="18" charset="0"/>
              </a:rPr>
              <a:t>Insulin</a:t>
            </a:r>
            <a:r>
              <a:rPr lang="en-US" altLang="en-US" sz="3200">
                <a:solidFill>
                  <a:srgbClr val="66FF33"/>
                </a:solidFill>
                <a:latin typeface="Times" pitchFamily="18" charset="0"/>
              </a:rPr>
              <a:t> </a:t>
            </a:r>
            <a:r>
              <a:rPr lang="en-US" altLang="en-US" sz="3200" b="1">
                <a:solidFill>
                  <a:srgbClr val="66FF33"/>
                </a:solidFill>
                <a:latin typeface="Times" pitchFamily="18" charset="0"/>
              </a:rPr>
              <a:t>Excess</a:t>
            </a:r>
          </a:p>
        </p:txBody>
      </p:sp>
      <p:sp>
        <p:nvSpPr>
          <p:cNvPr id="2380808" name="Text Box 8"/>
          <p:cNvSpPr txBox="1">
            <a:spLocks noChangeArrowheads="1"/>
          </p:cNvSpPr>
          <p:nvPr/>
        </p:nvSpPr>
        <p:spPr bwMode="auto">
          <a:xfrm>
            <a:off x="1614488" y="4876800"/>
            <a:ext cx="2257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3200" b="1">
                <a:latin typeface="Times" pitchFamily="18" charset="0"/>
              </a:rPr>
              <a:t>Aneurism</a:t>
            </a:r>
          </a:p>
        </p:txBody>
      </p:sp>
      <p:sp>
        <p:nvSpPr>
          <p:cNvPr id="2380809" name="Text Box 9"/>
          <p:cNvSpPr txBox="1">
            <a:spLocks noChangeArrowheads="1"/>
          </p:cNvSpPr>
          <p:nvPr/>
        </p:nvSpPr>
        <p:spPr bwMode="auto">
          <a:xfrm>
            <a:off x="5181600" y="4876800"/>
            <a:ext cx="2743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3200" b="1">
                <a:latin typeface="Times" pitchFamily="18" charset="0"/>
              </a:rPr>
              <a:t>Heart Failure</a:t>
            </a:r>
          </a:p>
        </p:txBody>
      </p:sp>
      <p:sp>
        <p:nvSpPr>
          <p:cNvPr id="2380810" name="Line 10"/>
          <p:cNvSpPr>
            <a:spLocks noChangeShapeType="1"/>
          </p:cNvSpPr>
          <p:nvPr/>
        </p:nvSpPr>
        <p:spPr bwMode="auto">
          <a:xfrm flipV="1">
            <a:off x="5486400" y="2667000"/>
            <a:ext cx="457200" cy="53340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 type="oval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80811" name="Line 11"/>
          <p:cNvSpPr>
            <a:spLocks noChangeShapeType="1"/>
          </p:cNvSpPr>
          <p:nvPr/>
        </p:nvSpPr>
        <p:spPr bwMode="auto">
          <a:xfrm flipH="1" flipV="1">
            <a:off x="3048000" y="2590800"/>
            <a:ext cx="533400" cy="60960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 type="oval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80812" name="Line 12"/>
          <p:cNvSpPr>
            <a:spLocks noChangeShapeType="1"/>
          </p:cNvSpPr>
          <p:nvPr/>
        </p:nvSpPr>
        <p:spPr bwMode="auto">
          <a:xfrm>
            <a:off x="5791200" y="4495800"/>
            <a:ext cx="381000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 type="oval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80813" name="Line 13"/>
          <p:cNvSpPr>
            <a:spLocks noChangeShapeType="1"/>
          </p:cNvSpPr>
          <p:nvPr/>
        </p:nvSpPr>
        <p:spPr bwMode="auto">
          <a:xfrm flipH="1">
            <a:off x="2743200" y="4495800"/>
            <a:ext cx="457200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 type="oval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80814" name="Text Box 14"/>
          <p:cNvSpPr txBox="1">
            <a:spLocks noChangeArrowheads="1"/>
          </p:cNvSpPr>
          <p:nvPr/>
        </p:nvSpPr>
        <p:spPr bwMode="auto">
          <a:xfrm>
            <a:off x="609600" y="5562600"/>
            <a:ext cx="792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en-US">
                <a:solidFill>
                  <a:srgbClr val="FF7D7D"/>
                </a:solidFill>
                <a:latin typeface="Univers 55"/>
                <a:sym typeface="Wingdings" pitchFamily="2" charset="2"/>
              </a:rPr>
              <a:t>Treatment: </a:t>
            </a:r>
            <a:r>
              <a:rPr lang="en-US" altLang="en-US" b="1" u="sng">
                <a:solidFill>
                  <a:srgbClr val="FF7D7D"/>
                </a:solidFill>
                <a:latin typeface="Univers 55"/>
                <a:sym typeface="Wingdings" pitchFamily="2" charset="2"/>
              </a:rPr>
              <a:t>Syncope</a:t>
            </a:r>
            <a:r>
              <a:rPr lang="en-US" altLang="en-US" b="1">
                <a:solidFill>
                  <a:srgbClr val="FF7D7D"/>
                </a:solidFill>
                <a:latin typeface="Univers 55"/>
                <a:sym typeface="Wingdings" pitchFamily="2" charset="2"/>
              </a:rPr>
              <a:t> Protocol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0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380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0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380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380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0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380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80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0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380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80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0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380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380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0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80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380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0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380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380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0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380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380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0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380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380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4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0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380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380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0"/>
                            </p:stCondLst>
                            <p:childTnLst>
                              <p:par>
                                <p:cTn id="5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0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380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380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000"/>
                            </p:stCondLst>
                            <p:childTnLst>
                              <p:par>
                                <p:cTn id="5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0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380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80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4000"/>
                            </p:stCondLst>
                            <p:childTnLst>
                              <p:par>
                                <p:cTn id="6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0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2380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380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0802" grpId="0" autoUpdateAnimBg="0"/>
      <p:bldP spid="2380803" grpId="0" autoUpdateAnimBg="0"/>
      <p:bldP spid="2380804" grpId="0" autoUpdateAnimBg="0"/>
      <p:bldP spid="2380805" grpId="0" autoUpdateAnimBg="0"/>
      <p:bldP spid="2380806" grpId="0" autoUpdateAnimBg="0"/>
      <p:bldP spid="2380807" grpId="0" autoUpdateAnimBg="0"/>
      <p:bldP spid="2380808" grpId="0" autoUpdateAnimBg="0"/>
      <p:bldP spid="2380809" grpId="0" autoUpdateAnimBg="0"/>
      <p:bldP spid="2380810" grpId="0" animBg="1"/>
      <p:bldP spid="2380811" grpId="0" animBg="1"/>
      <p:bldP spid="2380812" grpId="0" animBg="1"/>
      <p:bldP spid="2380813" grpId="0" animBg="1"/>
      <p:bldP spid="2380814" grpId="0" autoUpdateAnimBg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 altLang="en-US" sz="4800" smtClean="0">
                <a:solidFill>
                  <a:srgbClr val="FF3300"/>
                </a:solidFill>
              </a:rPr>
              <a:t>Diabetic Emergencies</a:t>
            </a:r>
          </a:p>
        </p:txBody>
      </p:sp>
      <p:sp>
        <p:nvSpPr>
          <p:cNvPr id="1700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524000"/>
            <a:ext cx="8458200" cy="5334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3600" smtClean="0">
                <a:solidFill>
                  <a:schemeClr val="folHlink"/>
                </a:solidFill>
                <a:latin typeface="Univers 55"/>
              </a:rPr>
              <a:t> </a:t>
            </a:r>
            <a:r>
              <a:rPr lang="en-US" altLang="en-US" sz="3600" b="1" u="sng" smtClean="0">
                <a:solidFill>
                  <a:schemeClr val="folHlink"/>
                </a:solidFill>
                <a:latin typeface="Univers 55"/>
              </a:rPr>
              <a:t>ALWAYS</a:t>
            </a:r>
            <a:r>
              <a:rPr lang="en-US" altLang="en-US" sz="3600" smtClean="0">
                <a:solidFill>
                  <a:schemeClr val="folHlink"/>
                </a:solidFill>
                <a:latin typeface="Univers 55"/>
              </a:rPr>
              <a:t> (almost) is INSULIN SHOCK,      = SIGNIFICANT HYPOGLYCEMIA: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solidFill>
                  <a:srgbClr val="FF7D7D"/>
                </a:solidFill>
                <a:latin typeface="Univers 55"/>
              </a:rPr>
              <a:t> Thirst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solidFill>
                  <a:srgbClr val="FF7D7D"/>
                </a:solidFill>
                <a:latin typeface="Univers 55"/>
              </a:rPr>
              <a:t> The “6 black coffee” syndrome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solidFill>
                  <a:srgbClr val="FF7D7D"/>
                </a:solidFill>
                <a:latin typeface="Univers 55"/>
              </a:rPr>
              <a:t> Shakes, diaphoresis, pallor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solidFill>
                  <a:srgbClr val="FF7D7D"/>
                </a:solidFill>
                <a:latin typeface="Univers 55"/>
              </a:rPr>
              <a:t> Confusion, restlessness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200" b="1" smtClean="0">
                <a:solidFill>
                  <a:srgbClr val="FF7D7D"/>
                </a:solidFill>
                <a:latin typeface="Univers 55"/>
              </a:rPr>
              <a:t> “I feel faint” </a:t>
            </a:r>
            <a:r>
              <a:rPr lang="en-US" altLang="en-US" sz="3200" b="1" smtClean="0">
                <a:solidFill>
                  <a:srgbClr val="FF7D7D"/>
                </a:solidFill>
                <a:latin typeface="Univers 55"/>
                <a:sym typeface="Zapf Dingbats"/>
              </a:rPr>
              <a:t> LOC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Ø"/>
            </a:pPr>
            <a:endParaRPr lang="en-US" altLang="en-US" sz="3600" smtClean="0">
              <a:solidFill>
                <a:srgbClr val="FF7D7D"/>
              </a:solidFill>
              <a:latin typeface="Univers 5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00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00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00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00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00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00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00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00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00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00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00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00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00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0866" grpId="0" autoUpdateAnimBg="0"/>
      <p:bldP spid="1700867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FF0000"/>
                </a:solidFill>
              </a:rPr>
              <a:t>Emergency Protocol </a:t>
            </a:r>
            <a:br>
              <a:rPr lang="en-US" altLang="en-US" dirty="0" smtClean="0">
                <a:solidFill>
                  <a:srgbClr val="FF0000"/>
                </a:solidFill>
              </a:rPr>
            </a:br>
            <a:endParaRPr lang="en-US" altLang="en-US" dirty="0" smtClean="0">
              <a:solidFill>
                <a:srgbClr val="FF0000"/>
              </a:solidFill>
            </a:endParaRPr>
          </a:p>
        </p:txBody>
      </p:sp>
      <p:sp>
        <p:nvSpPr>
          <p:cNvPr id="2235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90600"/>
            <a:ext cx="8534400" cy="5334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lnSpc>
                <a:spcPts val="3400"/>
              </a:lnSpc>
              <a:buFontTx/>
              <a:buNone/>
            </a:pPr>
            <a:endParaRPr lang="en-US" altLang="en-US" sz="3200" b="1" dirty="0" smtClean="0"/>
          </a:p>
          <a:p>
            <a:pPr marL="0" indent="0">
              <a:lnSpc>
                <a:spcPts val="3400"/>
              </a:lnSpc>
              <a:buFontTx/>
              <a:buNone/>
            </a:pPr>
            <a:r>
              <a:rPr lang="en-US" altLang="en-US" sz="3600" b="1" dirty="0" smtClean="0"/>
              <a:t>FRONT DESK 			</a:t>
            </a:r>
            <a:endParaRPr lang="en-US" altLang="en-US" sz="8800" b="1" dirty="0" smtClean="0"/>
          </a:p>
          <a:p>
            <a:pPr marL="0" indent="0">
              <a:lnSpc>
                <a:spcPts val="3400"/>
              </a:lnSpc>
              <a:buFontTx/>
              <a:buNone/>
            </a:pPr>
            <a:r>
              <a:rPr lang="en-US" altLang="en-US" sz="3600" b="1" dirty="0" smtClean="0"/>
              <a:t>RESPONSIBILITIES:</a:t>
            </a:r>
            <a:r>
              <a:rPr lang="en-US" altLang="en-US" sz="3200" b="1" dirty="0" smtClean="0"/>
              <a:t>	       </a:t>
            </a:r>
            <a:r>
              <a:rPr lang="en-US" altLang="en-US" sz="4800" b="1" dirty="0" smtClean="0"/>
              <a:t> </a:t>
            </a:r>
            <a:r>
              <a:rPr lang="en-US" altLang="en-US" sz="9600" b="1" dirty="0" smtClean="0">
                <a:solidFill>
                  <a:srgbClr val="FF0000"/>
                </a:solidFill>
              </a:rPr>
              <a:t>911	</a:t>
            </a:r>
          </a:p>
          <a:p>
            <a:pPr marL="0" indent="0" algn="ctr">
              <a:lnSpc>
                <a:spcPts val="3400"/>
              </a:lnSpc>
              <a:buFontTx/>
              <a:buNone/>
            </a:pPr>
            <a:endParaRPr lang="en-US" altLang="en-US" sz="3600" b="1" u="sng" dirty="0" smtClean="0">
              <a:solidFill>
                <a:srgbClr val="EF0F44"/>
              </a:solidFill>
            </a:endParaRPr>
          </a:p>
          <a:p>
            <a:pPr marL="0" indent="0">
              <a:lnSpc>
                <a:spcPct val="130000"/>
              </a:lnSpc>
              <a:buFontTx/>
              <a:buNone/>
            </a:pPr>
            <a:r>
              <a:rPr lang="en-US" altLang="en-US" sz="3600" b="1" dirty="0" smtClean="0">
                <a:solidFill>
                  <a:schemeClr val="folHlink"/>
                </a:solidFill>
              </a:rPr>
              <a:t>“WE HAVE A PATIENT IN CARDIAC ARREST WITH CPR IN PROGRESS </a:t>
            </a:r>
          </a:p>
          <a:p>
            <a:pPr marL="0" indent="0">
              <a:lnSpc>
                <a:spcPct val="130000"/>
              </a:lnSpc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600" b="1" dirty="0" smtClean="0">
                <a:solidFill>
                  <a:srgbClr val="FFFF00"/>
                </a:solidFill>
              </a:rPr>
              <a:t>91 </a:t>
            </a:r>
            <a:r>
              <a:rPr lang="en-US" altLang="en-US" sz="3600" b="1" dirty="0" err="1" smtClean="0">
                <a:solidFill>
                  <a:srgbClr val="FFFF00"/>
                </a:solidFill>
              </a:rPr>
              <a:t>Rylander</a:t>
            </a:r>
            <a:r>
              <a:rPr lang="en-US" altLang="en-US" sz="3600" b="1" dirty="0" smtClean="0">
                <a:solidFill>
                  <a:srgbClr val="FFFF00"/>
                </a:solidFill>
              </a:rPr>
              <a:t> Blvd., Dr. Hawkins office. </a:t>
            </a:r>
          </a:p>
          <a:p>
            <a:pPr marL="0" indent="0">
              <a:lnSpc>
                <a:spcPct val="130000"/>
              </a:lnSpc>
              <a:buFontTx/>
              <a:buNone/>
            </a:pPr>
            <a:r>
              <a:rPr lang="en-US" altLang="en-US" sz="3600" b="1" dirty="0" smtClean="0">
                <a:solidFill>
                  <a:srgbClr val="FFFF00"/>
                </a:solidFill>
              </a:rPr>
              <a:t>Front parking lot. I will meet you there.”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3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5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235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5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235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5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235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5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235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35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35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5394" grpId="0" autoUpdateAnimBg="0"/>
      <p:bldP spid="2235395" grpId="0" build="p" autoUpdateAnimBg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990600"/>
            <a:ext cx="7772400" cy="4724400"/>
          </a:xfrm>
        </p:spPr>
        <p:txBody>
          <a:bodyPr/>
          <a:lstStyle/>
          <a:p>
            <a:pPr>
              <a:lnSpc>
                <a:spcPts val="5000"/>
              </a:lnSpc>
              <a:spcBef>
                <a:spcPct val="200000"/>
              </a:spcBef>
            </a:pPr>
            <a:r>
              <a:rPr lang="en-US" altLang="en-US" sz="4800" smtClean="0">
                <a:solidFill>
                  <a:srgbClr val="FA8434"/>
                </a:solidFill>
              </a:rPr>
              <a:t>Hypo(er)glycemia Algorithm</a:t>
            </a:r>
            <a:br>
              <a:rPr lang="en-US" altLang="en-US" sz="4800" smtClean="0">
                <a:solidFill>
                  <a:srgbClr val="FA8434"/>
                </a:solidFill>
              </a:rPr>
            </a:br>
            <a:r>
              <a:rPr lang="en-US" altLang="en-US" sz="4800" smtClean="0">
                <a:solidFill>
                  <a:srgbClr val="FA8434"/>
                </a:solidFill>
              </a:rPr>
              <a:t/>
            </a:r>
            <a:br>
              <a:rPr lang="en-US" altLang="en-US" sz="4800" smtClean="0">
                <a:solidFill>
                  <a:srgbClr val="FA8434"/>
                </a:solidFill>
              </a:rPr>
            </a:br>
            <a:r>
              <a:rPr lang="en-US" altLang="en-US" sz="4800" smtClean="0">
                <a:solidFill>
                  <a:schemeClr val="tx1"/>
                </a:solidFill>
              </a:rPr>
              <a:t>ABC’s &amp; Position</a:t>
            </a:r>
            <a:r>
              <a:rPr lang="en-US" altLang="en-US" sz="2800" smtClean="0">
                <a:solidFill>
                  <a:schemeClr val="tx1"/>
                </a:solidFill>
              </a:rPr>
              <a:t/>
            </a:r>
            <a:br>
              <a:rPr lang="en-US" altLang="en-US" sz="2800" smtClean="0">
                <a:solidFill>
                  <a:schemeClr val="tx1"/>
                </a:solidFill>
              </a:rPr>
            </a:br>
            <a:r>
              <a:rPr lang="en-US" altLang="en-US" sz="2800" smtClean="0">
                <a:solidFill>
                  <a:schemeClr val="tx1"/>
                </a:solidFill>
              </a:rPr>
              <a:t/>
            </a:r>
            <a:br>
              <a:rPr lang="en-US" altLang="en-US" sz="2800" smtClean="0">
                <a:solidFill>
                  <a:schemeClr val="tx1"/>
                </a:solidFill>
              </a:rPr>
            </a:br>
            <a:r>
              <a:rPr lang="en-US" altLang="en-US" sz="4800" smtClean="0">
                <a:solidFill>
                  <a:schemeClr val="tx1"/>
                </a:solidFill>
                <a:sym typeface="Wingdings" pitchFamily="2" charset="2"/>
              </a:rPr>
              <a:t></a:t>
            </a:r>
            <a:r>
              <a:rPr lang="en-US" altLang="en-US" sz="4800" smtClean="0">
                <a:solidFill>
                  <a:schemeClr val="tx1"/>
                </a:solidFill>
              </a:rPr>
              <a:t/>
            </a:r>
            <a:br>
              <a:rPr lang="en-US" altLang="en-US" sz="4800" smtClean="0">
                <a:solidFill>
                  <a:schemeClr val="tx1"/>
                </a:solidFill>
              </a:rPr>
            </a:br>
            <a:r>
              <a:rPr lang="en-US" altLang="en-US" sz="4800" smtClean="0">
                <a:solidFill>
                  <a:schemeClr val="tx1"/>
                </a:solidFill>
              </a:rPr>
              <a:t>Oxygen</a:t>
            </a:r>
            <a:br>
              <a:rPr lang="en-US" altLang="en-US" sz="4800" smtClean="0">
                <a:solidFill>
                  <a:schemeClr val="tx1"/>
                </a:solidFill>
              </a:rPr>
            </a:br>
            <a:r>
              <a:rPr lang="en-US" altLang="en-US" sz="4800" smtClean="0">
                <a:solidFill>
                  <a:schemeClr val="tx1"/>
                </a:solidFill>
              </a:rPr>
              <a:t/>
            </a:r>
            <a:br>
              <a:rPr lang="en-US" altLang="en-US" sz="4800" smtClean="0">
                <a:solidFill>
                  <a:schemeClr val="tx1"/>
                </a:solidFill>
              </a:rPr>
            </a:br>
            <a:r>
              <a:rPr lang="en-US" altLang="en-US" sz="4800" smtClean="0">
                <a:solidFill>
                  <a:schemeClr val="tx1"/>
                </a:solidFill>
                <a:sym typeface="Wingdings" pitchFamily="2" charset="2"/>
              </a:rPr>
              <a:t> </a:t>
            </a:r>
            <a:br>
              <a:rPr lang="en-US" altLang="en-US" sz="4800" smtClean="0">
                <a:solidFill>
                  <a:schemeClr val="tx1"/>
                </a:solidFill>
                <a:sym typeface="Wingdings" pitchFamily="2" charset="2"/>
              </a:rPr>
            </a:br>
            <a:r>
              <a:rPr lang="en-US" altLang="en-US" sz="4800" smtClean="0">
                <a:solidFill>
                  <a:schemeClr val="tx1"/>
                </a:solidFill>
                <a:sym typeface="Wingdings" pitchFamily="2" charset="2"/>
              </a:rPr>
              <a:t>Glucose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702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2914" grpId="0" autoUpdateAnimBg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382000" cy="3810000"/>
          </a:xfrm>
        </p:spPr>
        <p:txBody>
          <a:bodyPr/>
          <a:lstStyle/>
          <a:p>
            <a:pPr>
              <a:lnSpc>
                <a:spcPts val="51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sz="4800" u="sng" smtClean="0">
                <a:solidFill>
                  <a:schemeClr val="accent1"/>
                </a:solidFill>
              </a:rPr>
              <a:t>U</a:t>
            </a:r>
            <a:r>
              <a:rPr lang="en-US" sz="4800" smtClean="0">
                <a:solidFill>
                  <a:schemeClr val="accent1"/>
                </a:solidFill>
              </a:rPr>
              <a:t>nexplained, </a:t>
            </a:r>
            <a:r>
              <a:rPr lang="en-US" sz="4800" u="sng" smtClean="0">
                <a:solidFill>
                  <a:schemeClr val="accent1"/>
                </a:solidFill>
              </a:rPr>
              <a:t>U</a:t>
            </a:r>
            <a:r>
              <a:rPr lang="en-US" sz="4800" smtClean="0">
                <a:solidFill>
                  <a:schemeClr val="accent1"/>
                </a:solidFill>
              </a:rPr>
              <a:t>nwitnessed, </a:t>
            </a:r>
            <a:r>
              <a:rPr lang="en-US" sz="4800" u="sng" smtClean="0">
                <a:solidFill>
                  <a:schemeClr val="accent1"/>
                </a:solidFill>
              </a:rPr>
              <a:t>U</a:t>
            </a:r>
            <a:r>
              <a:rPr lang="en-US" sz="4800" smtClean="0">
                <a:solidFill>
                  <a:schemeClr val="accent1"/>
                </a:solidFill>
              </a:rPr>
              <a:t>nconscious</a:t>
            </a:r>
            <a:br>
              <a:rPr lang="en-US" sz="4800" smtClean="0">
                <a:solidFill>
                  <a:schemeClr val="accent1"/>
                </a:solidFill>
              </a:rPr>
            </a:br>
            <a:r>
              <a:rPr lang="en-US" sz="3600" smtClean="0">
                <a:solidFill>
                  <a:schemeClr val="accent1"/>
                </a:solidFill>
              </a:rPr>
              <a:t>(or you, you, you!)</a:t>
            </a:r>
            <a:br>
              <a:rPr lang="en-US" sz="3600" smtClean="0">
                <a:solidFill>
                  <a:schemeClr val="accent1"/>
                </a:solidFill>
              </a:rPr>
            </a:br>
            <a:r>
              <a:rPr lang="en-US" sz="3600" smtClean="0">
                <a:solidFill>
                  <a:schemeClr val="accent1"/>
                </a:solidFill>
              </a:rPr>
              <a:t/>
            </a:r>
            <a:br>
              <a:rPr lang="en-US" sz="3600" smtClean="0">
                <a:solidFill>
                  <a:schemeClr val="accent1"/>
                </a:solidFill>
              </a:rPr>
            </a:br>
            <a:endParaRPr lang="en-US" sz="3600" smtClean="0">
              <a:solidFill>
                <a:schemeClr val="accent1"/>
              </a:solidFill>
            </a:endParaRPr>
          </a:p>
        </p:txBody>
      </p:sp>
      <p:sp>
        <p:nvSpPr>
          <p:cNvPr id="202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2743200"/>
            <a:ext cx="9144000" cy="3810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34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200" b="1" smtClean="0">
                <a:solidFill>
                  <a:schemeClr val="folHlink"/>
                </a:solidFill>
                <a:latin typeface="Univers 55"/>
              </a:rPr>
              <a:t> Primary assessment</a:t>
            </a:r>
          </a:p>
          <a:p>
            <a:pPr>
              <a:lnSpc>
                <a:spcPts val="3400"/>
              </a:lnSpc>
              <a:buClr>
                <a:schemeClr val="tx1"/>
              </a:buClr>
              <a:buFont typeface="Wingdings" pitchFamily="2" charset="2"/>
              <a:buChar char="Ø"/>
            </a:pPr>
            <a:endParaRPr lang="en-US" sz="3200" b="1" smtClean="0">
              <a:solidFill>
                <a:schemeClr val="folHlink"/>
              </a:solidFill>
              <a:latin typeface="Univers 55"/>
            </a:endParaRPr>
          </a:p>
          <a:p>
            <a:pPr>
              <a:lnSpc>
                <a:spcPts val="34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200" b="1" smtClean="0">
                <a:solidFill>
                  <a:schemeClr val="folHlink"/>
                </a:solidFill>
                <a:latin typeface="Univers 55"/>
              </a:rPr>
              <a:t> Call for </a:t>
            </a:r>
            <a:r>
              <a:rPr lang="en-US" sz="3200" b="1" smtClean="0">
                <a:solidFill>
                  <a:srgbClr val="FF66FF"/>
                </a:solidFill>
                <a:latin typeface="Univers 55"/>
              </a:rPr>
              <a:t>HELP</a:t>
            </a:r>
            <a:r>
              <a:rPr lang="en-US" sz="3200" b="1" smtClean="0">
                <a:solidFill>
                  <a:schemeClr val="folHlink"/>
                </a:solidFill>
                <a:latin typeface="Univers 55"/>
              </a:rPr>
              <a:t>, get to a phone even if it’s 	you that has to leave</a:t>
            </a:r>
          </a:p>
          <a:p>
            <a:pPr>
              <a:lnSpc>
                <a:spcPts val="34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sz="3200" b="1" smtClean="0">
                <a:solidFill>
                  <a:schemeClr val="folHlink"/>
                </a:solidFill>
                <a:latin typeface="Univers 55"/>
              </a:rPr>
              <a:t> </a:t>
            </a:r>
          </a:p>
          <a:p>
            <a:pPr>
              <a:lnSpc>
                <a:spcPts val="34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200" b="1" smtClean="0">
                <a:solidFill>
                  <a:schemeClr val="folHlink"/>
                </a:solidFill>
                <a:latin typeface="Univers 55"/>
              </a:rPr>
              <a:t> No</a:t>
            </a:r>
            <a:r>
              <a:rPr lang="en-US" sz="3200" smtClean="0">
                <a:solidFill>
                  <a:schemeClr val="folHlink"/>
                </a:solidFill>
              </a:rPr>
              <a:t> </a:t>
            </a:r>
            <a:r>
              <a:rPr lang="en-US" sz="3200" b="1" smtClean="0">
                <a:solidFill>
                  <a:schemeClr val="folHlink"/>
                </a:solidFill>
                <a:latin typeface="Univers 55"/>
              </a:rPr>
              <a:t>medical history, no relatives, no 	knowledgable friends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3200" b="1" smtClean="0">
              <a:solidFill>
                <a:schemeClr val="folHlink"/>
              </a:solidFill>
              <a:latin typeface="Univers 55"/>
            </a:endParaRPr>
          </a:p>
          <a:p>
            <a:pPr>
              <a:buClr>
                <a:schemeClr val="tx1"/>
              </a:buClr>
              <a:buFont typeface="Wingdings" pitchFamily="2" charset="2"/>
              <a:buNone/>
            </a:pPr>
            <a:endParaRPr lang="en-US" sz="3200" b="1" smtClean="0">
              <a:solidFill>
                <a:srgbClr val="FF7D7D"/>
              </a:solidFill>
              <a:latin typeface="Univers 5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22" grpId="0"/>
      <p:bldP spid="2027523" grpId="0" build="p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382000" cy="2514600"/>
          </a:xfrm>
        </p:spPr>
        <p:txBody>
          <a:bodyPr/>
          <a:lstStyle/>
          <a:p>
            <a:pPr>
              <a:lnSpc>
                <a:spcPts val="5100"/>
              </a:lnSpc>
            </a:pPr>
            <a:r>
              <a:rPr lang="en-US" sz="4800" i="1" smtClean="0">
                <a:solidFill>
                  <a:schemeClr val="tx1"/>
                </a:solidFill>
              </a:rPr>
              <a:t>IN LIFE</a:t>
            </a:r>
            <a:r>
              <a:rPr lang="en-US" sz="4800" i="1" smtClean="0"/>
              <a:t>…triple</a:t>
            </a:r>
            <a:r>
              <a:rPr lang="en-US" sz="4800" i="1" smtClean="0">
                <a:solidFill>
                  <a:schemeClr val="tx1"/>
                </a:solidFill>
              </a:rPr>
              <a:t> </a:t>
            </a:r>
            <a:r>
              <a:rPr lang="en-US" sz="4800" i="1" smtClean="0"/>
              <a:t>“</a:t>
            </a:r>
            <a:r>
              <a:rPr lang="en-US" sz="4800" i="1" u="sng" smtClean="0"/>
              <a:t>U</a:t>
            </a:r>
            <a:r>
              <a:rPr lang="en-US" sz="4800" i="1" smtClean="0"/>
              <a:t>”</a:t>
            </a:r>
            <a:r>
              <a:rPr lang="en-US" sz="4800" smtClean="0">
                <a:solidFill>
                  <a:schemeClr val="accent1"/>
                </a:solidFill>
              </a:rPr>
              <a:t/>
            </a:r>
            <a:br>
              <a:rPr lang="en-US" sz="4800" smtClean="0">
                <a:solidFill>
                  <a:schemeClr val="accent1"/>
                </a:solidFill>
              </a:rPr>
            </a:br>
            <a:r>
              <a:rPr lang="en-US" sz="4800" u="sng" smtClean="0">
                <a:solidFill>
                  <a:schemeClr val="accent1"/>
                </a:solidFill>
              </a:rPr>
              <a:t>U</a:t>
            </a:r>
            <a:r>
              <a:rPr lang="en-US" sz="4800" smtClean="0">
                <a:solidFill>
                  <a:schemeClr val="accent1"/>
                </a:solidFill>
              </a:rPr>
              <a:t>nexplained, </a:t>
            </a:r>
            <a:r>
              <a:rPr lang="en-US" sz="4800" u="sng" smtClean="0">
                <a:solidFill>
                  <a:schemeClr val="accent1"/>
                </a:solidFill>
              </a:rPr>
              <a:t>U</a:t>
            </a:r>
            <a:r>
              <a:rPr lang="en-US" sz="4800" smtClean="0">
                <a:solidFill>
                  <a:schemeClr val="accent1"/>
                </a:solidFill>
              </a:rPr>
              <a:t>nwitnessed, </a:t>
            </a:r>
            <a:r>
              <a:rPr lang="en-US" sz="4800" u="sng" smtClean="0">
                <a:solidFill>
                  <a:schemeClr val="accent1"/>
                </a:solidFill>
              </a:rPr>
              <a:t>U</a:t>
            </a:r>
            <a:r>
              <a:rPr lang="en-US" sz="4800" smtClean="0">
                <a:solidFill>
                  <a:schemeClr val="accent1"/>
                </a:solidFill>
              </a:rPr>
              <a:t>nconscious</a:t>
            </a:r>
          </a:p>
        </p:txBody>
      </p:sp>
      <p:sp>
        <p:nvSpPr>
          <p:cNvPr id="1711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2895600"/>
            <a:ext cx="9372600" cy="3962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200" b="1" smtClean="0">
                <a:solidFill>
                  <a:srgbClr val="FF7D7D"/>
                </a:solidFill>
                <a:latin typeface="Univers 55"/>
              </a:rPr>
              <a:t> Look for </a:t>
            </a:r>
            <a:r>
              <a:rPr lang="en-US" sz="3200" b="1" smtClean="0">
                <a:solidFill>
                  <a:schemeClr val="folHlink"/>
                </a:solidFill>
                <a:latin typeface="Univers 55"/>
              </a:rPr>
              <a:t>MEDIC ALERT</a:t>
            </a:r>
            <a:r>
              <a:rPr lang="en-US" sz="3200" b="1" smtClean="0">
                <a:solidFill>
                  <a:srgbClr val="FF7D7D"/>
                </a:solidFill>
                <a:latin typeface="Univers 55"/>
              </a:rPr>
              <a:t> bracelet or 	necklace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3200" b="1" smtClean="0">
              <a:solidFill>
                <a:srgbClr val="FF7D7D"/>
              </a:solidFill>
              <a:latin typeface="Univers 55"/>
            </a:endParaRPr>
          </a:p>
          <a:p>
            <a:pPr>
              <a:buClr>
                <a:schemeClr val="tx1"/>
              </a:buClr>
              <a:buFont typeface="Wingdings" pitchFamily="2" charset="2"/>
              <a:buNone/>
            </a:pPr>
            <a:endParaRPr lang="en-US" sz="3200" b="1" smtClean="0">
              <a:solidFill>
                <a:srgbClr val="FF7D7D"/>
              </a:solidFill>
              <a:latin typeface="Univers 55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200" b="1" smtClean="0">
                <a:solidFill>
                  <a:srgbClr val="FF7D7D"/>
                </a:solidFill>
                <a:latin typeface="Univers 55"/>
              </a:rPr>
              <a:t> Read allergies, medical conditions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3200" b="1" smtClean="0">
              <a:solidFill>
                <a:srgbClr val="FF7D7D"/>
              </a:solidFill>
              <a:latin typeface="Univers 55"/>
            </a:endParaRPr>
          </a:p>
          <a:p>
            <a:pPr>
              <a:lnSpc>
                <a:spcPts val="32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200" b="1" smtClean="0">
                <a:solidFill>
                  <a:schemeClr val="folHlink"/>
                </a:solidFill>
                <a:latin typeface="Univers 55"/>
              </a:rPr>
              <a:t> Phone emergency hot line #</a:t>
            </a:r>
            <a:r>
              <a:rPr lang="en-US" sz="3200" b="1" smtClean="0">
                <a:solidFill>
                  <a:srgbClr val="FF7D7D"/>
                </a:solidFill>
                <a:latin typeface="Univers 55"/>
              </a:rPr>
              <a:t> </a:t>
            </a:r>
            <a:r>
              <a:rPr lang="en-US" sz="3200" b="1" smtClean="0">
                <a:solidFill>
                  <a:schemeClr val="folHlink"/>
                </a:solidFill>
                <a:latin typeface="Univers 55"/>
              </a:rPr>
              <a:t>on MEDICAL  	ALERT tag, quote victim’s ID #</a:t>
            </a:r>
          </a:p>
          <a:p>
            <a:pPr>
              <a:lnSpc>
                <a:spcPts val="3200"/>
              </a:lnSpc>
              <a:buClr>
                <a:schemeClr val="tx1"/>
              </a:buClr>
              <a:buFont typeface="Wingdings" pitchFamily="2" charset="2"/>
              <a:buChar char="Ø"/>
            </a:pPr>
            <a:endParaRPr lang="en-US" sz="3200" b="1" smtClean="0">
              <a:solidFill>
                <a:schemeClr val="folHlink"/>
              </a:solidFill>
              <a:latin typeface="Univers 55"/>
            </a:endParaRPr>
          </a:p>
          <a:p>
            <a:pPr>
              <a:lnSpc>
                <a:spcPts val="32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200" b="1" smtClean="0">
                <a:solidFill>
                  <a:srgbClr val="FF7D7D"/>
                </a:solidFill>
                <a:latin typeface="Univers 55"/>
              </a:rPr>
              <a:t> Medical history will be given 24 / 7 by phone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1106" grpId="0"/>
      <p:bldP spid="1711107" grpId="0" build="p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5" name="Picture 2" descr="Imagea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-228600"/>
            <a:ext cx="8382000" cy="815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9426" name="Rectangle 3"/>
          <p:cNvSpPr>
            <a:spLocks noGrp="1" noChangeArrowheads="1"/>
          </p:cNvSpPr>
          <p:nvPr>
            <p:ph type="title"/>
          </p:nvPr>
        </p:nvSpPr>
        <p:spPr>
          <a:xfrm>
            <a:off x="2819400" y="0"/>
            <a:ext cx="6629400" cy="1295400"/>
          </a:xfrm>
        </p:spPr>
        <p:txBody>
          <a:bodyPr/>
          <a:lstStyle/>
          <a:p>
            <a:r>
              <a:rPr lang="en-US" sz="4400" smtClean="0">
                <a:solidFill>
                  <a:schemeClr val="bg2"/>
                </a:solidFill>
              </a:rPr>
              <a:t>Medical / Dental </a:t>
            </a:r>
            <a:br>
              <a:rPr lang="en-US" sz="4400" smtClean="0">
                <a:solidFill>
                  <a:schemeClr val="bg2"/>
                </a:solidFill>
              </a:rPr>
            </a:br>
            <a:r>
              <a:rPr lang="en-US" sz="4400" smtClean="0">
                <a:solidFill>
                  <a:schemeClr val="bg2"/>
                </a:solidFill>
              </a:rPr>
              <a:t>Emergency Quiz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1586" name="Rectangle 2"/>
          <p:cNvSpPr>
            <a:spLocks noChangeArrowheads="1"/>
          </p:cNvSpPr>
          <p:nvPr/>
        </p:nvSpPr>
        <p:spPr bwMode="auto">
          <a:xfrm>
            <a:off x="304800" y="457200"/>
            <a:ext cx="8077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>
              <a:lnSpc>
                <a:spcPct val="85000"/>
              </a:lnSpc>
              <a:spcBef>
                <a:spcPts val="2100"/>
              </a:spcBef>
              <a:spcAft>
                <a:spcPts val="1000"/>
              </a:spcAft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Medical Emergencies 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in the</a:t>
            </a:r>
            <a:r>
              <a:rPr lang="en-US" sz="5400" b="1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5400" b="1" u="sng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Dental Office</a:t>
            </a:r>
            <a:r>
              <a:rPr lang="en-US" sz="5400" b="1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  <a:p>
            <a:pPr algn="ctr">
              <a:lnSpc>
                <a:spcPct val="90000"/>
              </a:lnSpc>
              <a:spcBef>
                <a:spcPts val="2100"/>
              </a:spcBef>
              <a:spcAft>
                <a:spcPts val="500"/>
              </a:spcAft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Medical Emergencies 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in</a:t>
            </a:r>
            <a:r>
              <a:rPr lang="en-US" sz="5400" b="1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5400" b="1" u="sng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Life</a:t>
            </a:r>
          </a:p>
          <a:p>
            <a:pPr algn="ctr">
              <a:lnSpc>
                <a:spcPct val="50000"/>
              </a:lnSpc>
              <a:spcBef>
                <a:spcPts val="2100"/>
              </a:spcBef>
              <a:spcAft>
                <a:spcPts val="500"/>
              </a:spcAft>
              <a:defRPr/>
            </a:pPr>
            <a:r>
              <a:rPr lang="en-US" sz="3200" i="1" dirty="0" smtClean="0">
                <a:solidFill>
                  <a:srgbClr val="FF0000"/>
                </a:solidFill>
                <a:latin typeface="Eras Bold ITC" pitchFamily="34" charset="0"/>
                <a:cs typeface="+mn-cs"/>
              </a:rPr>
              <a:t>Utah Dental Association</a:t>
            </a:r>
            <a:endParaRPr lang="en-US" sz="3200" i="1" dirty="0">
              <a:solidFill>
                <a:srgbClr val="FF0000"/>
              </a:solidFill>
              <a:latin typeface="Eras Bold ITC" pitchFamily="34" charset="0"/>
              <a:cs typeface="+mn-cs"/>
            </a:endParaRPr>
          </a:p>
          <a:p>
            <a:pPr algn="ctr">
              <a:lnSpc>
                <a:spcPct val="50000"/>
              </a:lnSpc>
              <a:spcBef>
                <a:spcPts val="2100"/>
              </a:spcBef>
              <a:spcAft>
                <a:spcPts val="500"/>
              </a:spcAft>
              <a:defRPr/>
            </a:pPr>
            <a:r>
              <a:rPr lang="en-US" b="1" i="1" dirty="0" smtClean="0">
                <a:solidFill>
                  <a:srgbClr val="FF0000"/>
                </a:solidFill>
                <a:cs typeface="+mn-cs"/>
              </a:rPr>
              <a:t>Salt Lake City, UT</a:t>
            </a:r>
            <a:endParaRPr lang="en-US" b="1" i="1" dirty="0">
              <a:solidFill>
                <a:srgbClr val="FF0000"/>
              </a:solidFill>
              <a:cs typeface="+mn-cs"/>
            </a:endParaRPr>
          </a:p>
          <a:p>
            <a:pPr>
              <a:lnSpc>
                <a:spcPct val="50000"/>
              </a:lnSpc>
              <a:spcBef>
                <a:spcPts val="2100"/>
              </a:spcBef>
              <a:spcAft>
                <a:spcPts val="500"/>
              </a:spcAft>
              <a:defRPr/>
            </a:pPr>
            <a:endParaRPr lang="en-US" b="1" i="1" dirty="0">
              <a:solidFill>
                <a:srgbClr val="FC142A"/>
              </a:solidFill>
              <a:latin typeface="Eras Bold ITC" pitchFamily="34" charset="0"/>
              <a:cs typeface="+mn-cs"/>
            </a:endParaRPr>
          </a:p>
        </p:txBody>
      </p:sp>
      <p:sp>
        <p:nvSpPr>
          <p:cNvPr id="2371587" name="Rectangle 3"/>
          <p:cNvSpPr>
            <a:spLocks noChangeArrowheads="1"/>
          </p:cNvSpPr>
          <p:nvPr/>
        </p:nvSpPr>
        <p:spPr bwMode="auto">
          <a:xfrm>
            <a:off x="8153400" y="228600"/>
            <a:ext cx="990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4000" b="1" dirty="0" smtClean="0">
                <a:solidFill>
                  <a:srgbClr val="35F15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4000" b="1" dirty="0" smtClean="0">
                <a:solidFill>
                  <a:srgbClr val="35F15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4000" b="1" dirty="0" smtClean="0">
                <a:solidFill>
                  <a:srgbClr val="35F15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R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4000" b="1" dirty="0" smtClean="0">
                <a:solidFill>
                  <a:srgbClr val="35F15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4000" b="1" dirty="0" smtClean="0">
                <a:solidFill>
                  <a:srgbClr val="35F15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H</a:t>
            </a:r>
            <a:endParaRPr lang="en-US" sz="4000" b="1" dirty="0">
              <a:solidFill>
                <a:srgbClr val="35F154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4000" b="1" dirty="0">
                <a:solidFill>
                  <a:srgbClr val="35F15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4000" b="1" dirty="0">
                <a:solidFill>
                  <a:srgbClr val="35F15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4000" b="1" dirty="0">
                <a:solidFill>
                  <a:srgbClr val="35F15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4000" b="1" dirty="0">
                <a:solidFill>
                  <a:srgbClr val="35F15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4000" b="1" dirty="0">
                <a:solidFill>
                  <a:srgbClr val="35F15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</a:t>
            </a:r>
          </a:p>
        </p:txBody>
      </p:sp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381000" y="3048000"/>
            <a:ext cx="7721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lnSpc>
                <a:spcPct val="105000"/>
              </a:lnSpc>
              <a:spcBef>
                <a:spcPts val="2300"/>
              </a:spcBef>
              <a:spcAft>
                <a:spcPts val="1000"/>
              </a:spcAft>
            </a:pPr>
            <a:endParaRPr lang="en-CA" sz="1800">
              <a:latin typeface="Arial" charset="0"/>
            </a:endParaRPr>
          </a:p>
        </p:txBody>
      </p:sp>
      <p:sp>
        <p:nvSpPr>
          <p:cNvPr id="3994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-533400" y="5410200"/>
            <a:ext cx="9372600" cy="1447800"/>
          </a:xfrm>
          <a:noFill/>
        </p:spPr>
        <p:txBody>
          <a:bodyPr lIns="92075" tIns="46038" rIns="92075" bIns="46038"/>
          <a:lstStyle/>
          <a:p>
            <a:pPr algn="r">
              <a:lnSpc>
                <a:spcPct val="60000"/>
              </a:lnSpc>
            </a:pPr>
            <a:r>
              <a:rPr lang="en-US" sz="2400" smtClean="0">
                <a:latin typeface="Eras Demi ITC" pitchFamily="34" charset="0"/>
              </a:rPr>
              <a:t>Mel Hawkins, DDS</a:t>
            </a:r>
          </a:p>
          <a:p>
            <a:pPr algn="r">
              <a:lnSpc>
                <a:spcPct val="60000"/>
              </a:lnSpc>
            </a:pPr>
            <a:r>
              <a:rPr lang="en-US" sz="2400" smtClean="0">
                <a:latin typeface="Eras Demi ITC" pitchFamily="34" charset="0"/>
              </a:rPr>
              <a:t>Dentist/Dentist Anesthesiologist</a:t>
            </a:r>
          </a:p>
          <a:p>
            <a:pPr algn="r">
              <a:lnSpc>
                <a:spcPct val="60000"/>
              </a:lnSpc>
            </a:pPr>
            <a:r>
              <a:rPr lang="en-US" sz="2400" smtClean="0">
                <a:latin typeface="Eras Demi ITC" pitchFamily="34" charset="0"/>
              </a:rPr>
              <a:t>Toronto, ON Canada</a:t>
            </a:r>
          </a:p>
          <a:p>
            <a:pPr algn="r">
              <a:lnSpc>
                <a:spcPct val="60000"/>
              </a:lnSpc>
            </a:pPr>
            <a:r>
              <a:rPr lang="en-US" sz="2400" smtClean="0">
                <a:solidFill>
                  <a:srgbClr val="99CCFF"/>
                </a:solidFill>
                <a:latin typeface="Eras Demi ITC" pitchFamily="34" charset="0"/>
                <a:hlinkClick r:id="rId3"/>
              </a:rPr>
              <a:t>www.sedationdentistry.us</a:t>
            </a:r>
            <a:r>
              <a:rPr lang="en-US" sz="2400" smtClean="0">
                <a:solidFill>
                  <a:srgbClr val="99CCFF"/>
                </a:solidFill>
                <a:latin typeface="Eras Demi ITC" pitchFamily="34" charset="0"/>
              </a:rPr>
              <a:t> </a:t>
            </a:r>
            <a:r>
              <a:rPr lang="en-US" sz="2400" smtClean="0">
                <a:latin typeface="Eras Demi ITC" pitchFamily="34" charset="0"/>
              </a:rPr>
              <a:t> </a:t>
            </a:r>
            <a:r>
              <a:rPr lang="en-US" sz="2400" smtClean="0">
                <a:solidFill>
                  <a:srgbClr val="35F154"/>
                </a:solidFill>
                <a:latin typeface="Eras Demi ITC" pitchFamily="34" charset="0"/>
              </a:rPr>
              <a:t>melhawkins@rogers.com</a:t>
            </a: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990600"/>
          </a:xfrm>
        </p:spPr>
        <p:txBody>
          <a:bodyPr/>
          <a:lstStyle/>
          <a:p>
            <a:r>
              <a:rPr lang="en-US" altLang="en-US" sz="4800" dirty="0" smtClean="0">
                <a:solidFill>
                  <a:srgbClr val="FF0000"/>
                </a:solidFill>
              </a:rPr>
              <a:t>Emergency Protocol </a:t>
            </a:r>
            <a:r>
              <a:rPr lang="en-US" altLang="en-US" sz="4800" dirty="0" smtClean="0">
                <a:solidFill>
                  <a:srgbClr val="FF99FF"/>
                </a:solidFill>
              </a:rPr>
              <a:t/>
            </a:r>
            <a:br>
              <a:rPr lang="en-US" altLang="en-US" sz="4800" dirty="0" smtClean="0">
                <a:solidFill>
                  <a:srgbClr val="FF99FF"/>
                </a:solidFill>
              </a:rPr>
            </a:br>
            <a:endParaRPr lang="en-US" altLang="en-US" sz="4800" dirty="0" smtClean="0">
              <a:solidFill>
                <a:srgbClr val="FF99FF"/>
              </a:solidFill>
            </a:endParaRPr>
          </a:p>
        </p:txBody>
      </p:sp>
      <p:sp>
        <p:nvSpPr>
          <p:cNvPr id="1536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915400" cy="3962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33400" indent="-533400">
              <a:lnSpc>
                <a:spcPct val="100000"/>
              </a:lnSpc>
              <a:buFontTx/>
              <a:buNone/>
            </a:pPr>
            <a:r>
              <a:rPr lang="en-US" altLang="en-US" b="1" dirty="0" smtClean="0">
                <a:solidFill>
                  <a:schemeClr val="folHlink"/>
                </a:solidFill>
                <a:latin typeface="Univers 55"/>
              </a:rPr>
              <a:t>ALL THE STAFF MUST KNOW LOCATION OF:</a:t>
            </a:r>
          </a:p>
          <a:p>
            <a:pPr marL="533400" indent="-533400">
              <a:lnSpc>
                <a:spcPct val="10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b="1" dirty="0" smtClean="0">
                <a:latin typeface="Univers 55"/>
              </a:rPr>
              <a:t>Portable oxygen with masks/</a:t>
            </a:r>
            <a:r>
              <a:rPr lang="en-US" altLang="en-US" b="1" dirty="0" err="1" smtClean="0">
                <a:latin typeface="Univers 55"/>
              </a:rPr>
              <a:t>cannulas</a:t>
            </a:r>
            <a:r>
              <a:rPr lang="en-US" altLang="en-US" b="1" dirty="0" smtClean="0">
                <a:latin typeface="Univers 55"/>
              </a:rPr>
              <a:t>	</a:t>
            </a:r>
          </a:p>
          <a:p>
            <a:pPr marL="533400" indent="-533400">
              <a:lnSpc>
                <a:spcPct val="10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b="1" dirty="0" smtClean="0">
                <a:latin typeface="Univers 55"/>
              </a:rPr>
              <a:t>BVM </a:t>
            </a:r>
            <a:r>
              <a:rPr lang="en-US" altLang="en-US" b="1" dirty="0" err="1" smtClean="0">
                <a:latin typeface="Univers 55"/>
              </a:rPr>
              <a:t>Ambu</a:t>
            </a:r>
            <a:r>
              <a:rPr lang="en-US" altLang="en-US" b="1" dirty="0" smtClean="0">
                <a:latin typeface="Univers 55"/>
              </a:rPr>
              <a:t>® bag with airways </a:t>
            </a:r>
          </a:p>
          <a:p>
            <a:pPr marL="533400" indent="-533400">
              <a:lnSpc>
                <a:spcPct val="10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b="1" dirty="0" smtClean="0">
                <a:latin typeface="Univers 55"/>
              </a:rPr>
              <a:t>A.E.D.</a:t>
            </a:r>
          </a:p>
          <a:p>
            <a:pPr marL="533400" indent="-533400">
              <a:lnSpc>
                <a:spcPct val="10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b="1" dirty="0" smtClean="0">
                <a:latin typeface="Univers 55"/>
              </a:rPr>
              <a:t>Emergency drug kit</a:t>
            </a:r>
          </a:p>
          <a:p>
            <a:pPr marL="533400" indent="-533400">
              <a:lnSpc>
                <a:spcPct val="10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b="1" dirty="0" smtClean="0">
                <a:latin typeface="Univers 55"/>
              </a:rPr>
              <a:t>Portable suction		</a:t>
            </a:r>
          </a:p>
          <a:p>
            <a:pPr marL="533400" indent="-533400">
              <a:lnSpc>
                <a:spcPct val="10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b="1" dirty="0" smtClean="0">
                <a:latin typeface="Univers 55"/>
              </a:rPr>
              <a:t>Emergency lighting source</a:t>
            </a:r>
          </a:p>
          <a:p>
            <a:pPr marL="533400" indent="-533400">
              <a:lnSpc>
                <a:spcPct val="10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b="1" dirty="0" smtClean="0">
                <a:latin typeface="Univers 55"/>
              </a:rPr>
              <a:t>E.C.G. monitor</a:t>
            </a:r>
          </a:p>
          <a:p>
            <a:pPr marL="533400" indent="-533400">
              <a:lnSpc>
                <a:spcPct val="100000"/>
              </a:lnSpc>
              <a:buClr>
                <a:schemeClr val="tx1"/>
              </a:buClr>
              <a:buNone/>
            </a:pPr>
            <a:endParaRPr lang="en-US" altLang="en-US" b="1" i="1" dirty="0" smtClean="0">
              <a:solidFill>
                <a:srgbClr val="FF3300"/>
              </a:solidFill>
              <a:latin typeface="Univers 55"/>
            </a:endParaRPr>
          </a:p>
          <a:p>
            <a:pPr marL="533400" indent="-533400">
              <a:lnSpc>
                <a:spcPct val="100000"/>
              </a:lnSpc>
              <a:buFontTx/>
              <a:buNone/>
            </a:pPr>
            <a:r>
              <a:rPr lang="en-US" altLang="en-US" dirty="0" smtClean="0">
                <a:latin typeface="Univers 55"/>
              </a:rPr>
              <a:t>	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6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6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36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36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36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36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36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36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36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360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360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02" grpId="0" autoUpdateAnimBg="0"/>
      <p:bldP spid="1536003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smtClean="0">
                <a:solidFill>
                  <a:schemeClr val="folHlink"/>
                </a:solidFill>
              </a:rPr>
              <a:t>Staff Training</a:t>
            </a:r>
          </a:p>
        </p:txBody>
      </p:sp>
      <p:sp>
        <p:nvSpPr>
          <p:cNvPr id="1501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391400" cy="3581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altLang="en-US" sz="4800" smtClean="0"/>
              <a:t>Current BLS training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altLang="en-US" sz="4800" smtClean="0">
                <a:solidFill>
                  <a:schemeClr val="folHlink"/>
                </a:solidFill>
              </a:rPr>
              <a:t>Task designation: 2 groups,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4800" smtClean="0">
                <a:solidFill>
                  <a:schemeClr val="folHlink"/>
                </a:solidFill>
              </a:rPr>
              <a:t>	    action gp./support gp.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altLang="en-US" sz="4800" smtClean="0">
                <a:solidFill>
                  <a:srgbClr val="CBF8FD"/>
                </a:solidFill>
              </a:rPr>
              <a:t>Mock simulations: less      	time/more frequency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altLang="en-US" sz="48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0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01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01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01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01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01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01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01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01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1186" grpId="0" autoUpdateAnimBg="0"/>
      <p:bldP spid="1501187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830263" y="682625"/>
            <a:ext cx="7340600" cy="944563"/>
          </a:xfrm>
        </p:spPr>
        <p:txBody>
          <a:bodyPr/>
          <a:lstStyle/>
          <a:p>
            <a:r>
              <a:rPr lang="en-US" altLang="en-US" sz="5400" smtClean="0">
                <a:solidFill>
                  <a:schemeClr val="folHlink"/>
                </a:solidFill>
              </a:rPr>
              <a:t>Staff Training</a:t>
            </a:r>
          </a:p>
        </p:txBody>
      </p:sp>
      <p:sp>
        <p:nvSpPr>
          <p:cNvPr id="1503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0"/>
            <a:ext cx="8534400" cy="5181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FontTx/>
              <a:buNone/>
              <a:tabLst>
                <a:tab pos="0" algn="l"/>
              </a:tabLst>
            </a:pPr>
            <a:r>
              <a:rPr lang="en-US" altLang="en-US" sz="4800" dirty="0" smtClean="0">
                <a:solidFill>
                  <a:srgbClr val="FF0000"/>
                </a:solidFill>
                <a:latin typeface="Univers 55"/>
              </a:rPr>
              <a:t>NOTE: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Tx/>
              <a:buNone/>
              <a:tabLst>
                <a:tab pos="0" algn="l"/>
              </a:tabLst>
            </a:pPr>
            <a:r>
              <a:rPr lang="en-US" altLang="en-US" sz="4800" dirty="0" smtClean="0">
                <a:latin typeface="Univers 55"/>
              </a:rPr>
              <a:t>Can you discover, </a:t>
            </a:r>
            <a:r>
              <a:rPr lang="en-US" altLang="en-US" sz="4800" dirty="0" smtClean="0">
                <a:solidFill>
                  <a:schemeClr val="folHlink"/>
                </a:solidFill>
                <a:latin typeface="Univers 55"/>
              </a:rPr>
              <a:t>privately,</a:t>
            </a:r>
            <a:r>
              <a:rPr lang="en-US" altLang="en-US" sz="4800" dirty="0" smtClean="0">
                <a:latin typeface="Univers 55"/>
              </a:rPr>
              <a:t> without embarrassment who </a:t>
            </a:r>
            <a:r>
              <a:rPr lang="en-US" altLang="en-US" sz="4800" dirty="0" smtClean="0">
                <a:solidFill>
                  <a:schemeClr val="folHlink"/>
                </a:solidFill>
                <a:latin typeface="Univers 55"/>
              </a:rPr>
              <a:t>is</a:t>
            </a:r>
            <a:r>
              <a:rPr lang="en-US" altLang="en-US" sz="4800" dirty="0" smtClean="0">
                <a:latin typeface="Univers 55"/>
              </a:rPr>
              <a:t> and who </a:t>
            </a:r>
            <a:r>
              <a:rPr lang="en-US" altLang="en-US" sz="4800" dirty="0" smtClean="0">
                <a:solidFill>
                  <a:schemeClr val="folHlink"/>
                </a:solidFill>
                <a:latin typeface="Univers 55"/>
              </a:rPr>
              <a:t>may not be</a:t>
            </a:r>
            <a:r>
              <a:rPr lang="en-US" altLang="en-US" sz="4800" dirty="0" smtClean="0">
                <a:latin typeface="Univers 55"/>
              </a:rPr>
              <a:t> prepared for an assigned duty before an event, not during.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tabLst>
                <a:tab pos="0" algn="l"/>
              </a:tabLst>
            </a:pPr>
            <a:endParaRPr lang="en-US" altLang="en-US" sz="4800" dirty="0" smtClean="0">
              <a:latin typeface="Univers 5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0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0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0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03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03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3234" grpId="0" autoUpdateAnimBg="0"/>
      <p:bldP spid="1503235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8153400" cy="5029200"/>
          </a:xfrm>
        </p:spPr>
        <p:txBody>
          <a:bodyPr/>
          <a:lstStyle/>
          <a:p>
            <a:pPr>
              <a:lnSpc>
                <a:spcPts val="4600"/>
              </a:lnSpc>
            </a:pPr>
            <a:r>
              <a:rPr lang="en-US" altLang="en-US" sz="4800" dirty="0" smtClean="0">
                <a:solidFill>
                  <a:schemeClr val="folHlink"/>
                </a:solidFill>
              </a:rPr>
              <a:t>Staff Training</a:t>
            </a:r>
            <a:br>
              <a:rPr lang="en-US" altLang="en-US" sz="4800" dirty="0" smtClean="0">
                <a:solidFill>
                  <a:schemeClr val="folHlink"/>
                </a:solidFill>
              </a:rPr>
            </a:br>
            <a:r>
              <a:rPr lang="en-US" altLang="en-US" sz="4800" dirty="0" smtClean="0">
                <a:solidFill>
                  <a:schemeClr val="folHlink"/>
                </a:solidFill>
              </a:rPr>
              <a:t/>
            </a:r>
            <a:br>
              <a:rPr lang="en-US" altLang="en-US" sz="4800" dirty="0" smtClean="0">
                <a:solidFill>
                  <a:schemeClr val="folHlink"/>
                </a:solidFill>
              </a:rPr>
            </a:br>
            <a:r>
              <a:rPr lang="en-US" altLang="en-US" sz="4800" dirty="0" smtClean="0">
                <a:solidFill>
                  <a:schemeClr val="folHlink"/>
                </a:solidFill>
              </a:rPr>
              <a:t/>
            </a:r>
            <a:br>
              <a:rPr lang="en-US" altLang="en-US" sz="4800" dirty="0" smtClean="0">
                <a:solidFill>
                  <a:schemeClr val="folHlink"/>
                </a:solidFill>
              </a:rPr>
            </a:br>
            <a:r>
              <a:rPr lang="en-US" altLang="en-US" sz="6600" dirty="0" smtClean="0">
                <a:solidFill>
                  <a:srgbClr val="CBF8FD"/>
                </a:solidFill>
              </a:rPr>
              <a:t>Mock Simulations:</a:t>
            </a:r>
            <a:br>
              <a:rPr lang="en-US" altLang="en-US" sz="6600" dirty="0" smtClean="0">
                <a:solidFill>
                  <a:srgbClr val="CBF8FD"/>
                </a:solidFill>
              </a:rPr>
            </a:br>
            <a:r>
              <a:rPr lang="en-US" altLang="en-US" sz="6600" dirty="0" smtClean="0">
                <a:solidFill>
                  <a:srgbClr val="CBF8FD"/>
                </a:solidFill>
              </a:rPr>
              <a:t/>
            </a:r>
            <a:br>
              <a:rPr lang="en-US" altLang="en-US" sz="6600" dirty="0" smtClean="0">
                <a:solidFill>
                  <a:srgbClr val="CBF8FD"/>
                </a:solidFill>
              </a:rPr>
            </a:br>
            <a:r>
              <a:rPr lang="en-US" altLang="en-US" sz="6600" dirty="0" smtClean="0">
                <a:solidFill>
                  <a:srgbClr val="A3AAE1"/>
                </a:solidFill>
              </a:rPr>
              <a:t>Every 2 Months</a:t>
            </a:r>
            <a:br>
              <a:rPr lang="en-US" altLang="en-US" sz="6600" dirty="0" smtClean="0">
                <a:solidFill>
                  <a:srgbClr val="A3AAE1"/>
                </a:solidFill>
              </a:rPr>
            </a:br>
            <a:r>
              <a:rPr lang="en-US" altLang="en-US" sz="6600" dirty="0" smtClean="0">
                <a:solidFill>
                  <a:srgbClr val="A3AAE1"/>
                </a:solidFill>
              </a:rPr>
              <a:t/>
            </a:r>
            <a:br>
              <a:rPr lang="en-US" altLang="en-US" sz="6600" dirty="0" smtClean="0">
                <a:solidFill>
                  <a:srgbClr val="A3AAE1"/>
                </a:solidFill>
              </a:rPr>
            </a:br>
            <a:r>
              <a:rPr lang="en-US" altLang="en-US" sz="6600" dirty="0" smtClean="0">
                <a:solidFill>
                  <a:srgbClr val="A3AAE1"/>
                </a:solidFill>
              </a:rPr>
              <a:t>15 Minutes - </a:t>
            </a:r>
            <a:r>
              <a:rPr lang="en-US" altLang="en-US" sz="6600" dirty="0" smtClean="0">
                <a:solidFill>
                  <a:srgbClr val="E23A3A"/>
                </a:solidFill>
              </a:rPr>
              <a:t>Syncope</a:t>
            </a:r>
            <a:r>
              <a:rPr lang="en-US" altLang="en-US" sz="6600" dirty="0" smtClean="0">
                <a:solidFill>
                  <a:srgbClr val="CBF8FD"/>
                </a:solidFill>
              </a:rPr>
              <a:t/>
            </a:r>
            <a:br>
              <a:rPr lang="en-US" altLang="en-US" sz="6600" dirty="0" smtClean="0">
                <a:solidFill>
                  <a:srgbClr val="CBF8FD"/>
                </a:solidFill>
              </a:rPr>
            </a:br>
            <a:endParaRPr lang="en-US" altLang="en-US" sz="6600" dirty="0" smtClean="0">
              <a:solidFill>
                <a:srgbClr val="CBF8F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33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986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2500"/>
              </a:spcBef>
            </a:pPr>
            <a:r>
              <a:rPr lang="en-US" altLang="en-US" sz="5400" dirty="0" smtClean="0">
                <a:solidFill>
                  <a:srgbClr val="FA8434"/>
                </a:solidFill>
              </a:rPr>
              <a:t>Syncope Algorithm:</a:t>
            </a:r>
            <a:br>
              <a:rPr lang="en-US" altLang="en-US" sz="5400" dirty="0" smtClean="0">
                <a:solidFill>
                  <a:srgbClr val="FA8434"/>
                </a:solidFill>
              </a:rPr>
            </a:br>
            <a:r>
              <a:rPr lang="en-US" altLang="en-US" sz="5400" dirty="0" smtClean="0">
                <a:solidFill>
                  <a:srgbClr val="FA8434"/>
                </a:solidFill>
              </a:rPr>
              <a:t/>
            </a:r>
            <a:br>
              <a:rPr lang="en-US" altLang="en-US" sz="5400" dirty="0" smtClean="0">
                <a:solidFill>
                  <a:srgbClr val="FA8434"/>
                </a:solidFill>
              </a:rPr>
            </a:br>
            <a:r>
              <a:rPr lang="en-US" altLang="en-US" sz="5400" dirty="0" smtClean="0">
                <a:solidFill>
                  <a:schemeClr val="folHlink"/>
                </a:solidFill>
              </a:rPr>
              <a:t>Position, ABC’s </a:t>
            </a:r>
            <a:br>
              <a:rPr lang="en-US" altLang="en-US" sz="5400" dirty="0" smtClean="0">
                <a:solidFill>
                  <a:schemeClr val="folHlink"/>
                </a:solidFill>
              </a:rPr>
            </a:br>
            <a:r>
              <a:rPr lang="en-US" altLang="en-US" sz="5400" dirty="0" smtClean="0">
                <a:solidFill>
                  <a:schemeClr val="folHlink"/>
                </a:solidFill>
              </a:rPr>
              <a:t>Time, Time, Time</a:t>
            </a:r>
            <a:br>
              <a:rPr lang="en-US" altLang="en-US" sz="5400" dirty="0" smtClean="0">
                <a:solidFill>
                  <a:schemeClr val="folHlink"/>
                </a:solidFill>
              </a:rPr>
            </a:br>
            <a:r>
              <a:rPr lang="en-US" altLang="en-US" sz="5400" dirty="0" smtClean="0">
                <a:solidFill>
                  <a:srgbClr val="FB6BB3"/>
                </a:solidFill>
              </a:rPr>
              <a:t> </a:t>
            </a:r>
            <a:r>
              <a:rPr lang="en-US" altLang="en-US" sz="5400" dirty="0" smtClean="0">
                <a:solidFill>
                  <a:srgbClr val="FF0000"/>
                </a:solidFill>
                <a:sym typeface="Wingdings" pitchFamily="2" charset="2"/>
              </a:rPr>
              <a:t></a:t>
            </a:r>
            <a:r>
              <a:rPr lang="en-US" altLang="en-US" sz="5400" dirty="0" smtClean="0">
                <a:solidFill>
                  <a:srgbClr val="FB6BB3"/>
                </a:solidFill>
              </a:rPr>
              <a:t> </a:t>
            </a:r>
            <a:br>
              <a:rPr lang="en-US" altLang="en-US" sz="5400" dirty="0" smtClean="0">
                <a:solidFill>
                  <a:srgbClr val="FB6BB3"/>
                </a:solidFill>
              </a:rPr>
            </a:br>
            <a:r>
              <a:rPr lang="en-US" altLang="en-US" sz="5400" dirty="0" smtClean="0">
                <a:solidFill>
                  <a:srgbClr val="FB6BB3"/>
                </a:solidFill>
              </a:rPr>
              <a:t> </a:t>
            </a:r>
            <a:r>
              <a:rPr lang="en-US" altLang="en-US" sz="5400" i="1" dirty="0" smtClean="0">
                <a:solidFill>
                  <a:srgbClr val="FF0000"/>
                </a:solidFill>
              </a:rPr>
              <a:t>Always!</a:t>
            </a:r>
            <a:r>
              <a:rPr lang="en-US" altLang="en-US" sz="5400" dirty="0" smtClean="0">
                <a:solidFill>
                  <a:srgbClr val="FB6BB3"/>
                </a:solidFill>
              </a:rPr>
              <a:t> - </a:t>
            </a:r>
            <a:r>
              <a:rPr lang="en-US" altLang="en-US" sz="5400" dirty="0" smtClean="0">
                <a:solidFill>
                  <a:srgbClr val="99FF33"/>
                </a:solidFill>
              </a:rPr>
              <a:t>O</a:t>
            </a:r>
            <a:r>
              <a:rPr lang="en-US" altLang="en-US" sz="3600" dirty="0" smtClean="0">
                <a:solidFill>
                  <a:srgbClr val="99FF33"/>
                </a:solidFill>
              </a:rPr>
              <a:t>2</a:t>
            </a:r>
            <a:r>
              <a:rPr lang="en-US" altLang="en-US" sz="3600" dirty="0" smtClean="0">
                <a:solidFill>
                  <a:schemeClr val="folHlink"/>
                </a:solidFill>
              </a:rPr>
              <a:t>  by nasal </a:t>
            </a:r>
            <a:r>
              <a:rPr lang="en-US" altLang="en-US" sz="3600" dirty="0" err="1" smtClean="0">
                <a:solidFill>
                  <a:schemeClr val="folHlink"/>
                </a:solidFill>
              </a:rPr>
              <a:t>cannula</a:t>
            </a:r>
            <a:r>
              <a:rPr lang="en-US" altLang="en-US" sz="3600" dirty="0" smtClean="0">
                <a:solidFill>
                  <a:schemeClr val="folHlink"/>
                </a:solidFill>
              </a:rPr>
              <a:t/>
            </a:r>
            <a:br>
              <a:rPr lang="en-US" altLang="en-US" sz="3600" dirty="0" smtClean="0">
                <a:solidFill>
                  <a:schemeClr val="folHlink"/>
                </a:solidFill>
              </a:rPr>
            </a:br>
            <a:r>
              <a:rPr lang="en-US" altLang="en-US" sz="3600" dirty="0" smtClean="0">
                <a:solidFill>
                  <a:schemeClr val="folHlink"/>
                </a:solidFill>
              </a:rPr>
              <a:t>4  </a:t>
            </a:r>
            <a:r>
              <a:rPr lang="en-US" altLang="en-US" sz="3600" dirty="0" err="1" smtClean="0">
                <a:solidFill>
                  <a:schemeClr val="folHlink"/>
                </a:solidFill>
              </a:rPr>
              <a:t>litres</a:t>
            </a:r>
            <a:r>
              <a:rPr lang="en-US" altLang="en-US" sz="3600" dirty="0" smtClean="0">
                <a:solidFill>
                  <a:schemeClr val="folHlink"/>
                </a:solidFill>
              </a:rPr>
              <a:t> / minute</a:t>
            </a:r>
            <a:r>
              <a:rPr lang="en-US" altLang="en-US" sz="5400" dirty="0" smtClean="0">
                <a:solidFill>
                  <a:schemeClr val="tx1"/>
                </a:solidFill>
              </a:rPr>
              <a:t> </a:t>
            </a:r>
            <a:br>
              <a:rPr lang="en-US" altLang="en-US" sz="5400" dirty="0" smtClean="0">
                <a:solidFill>
                  <a:schemeClr val="tx1"/>
                </a:solidFill>
              </a:rPr>
            </a:br>
            <a:r>
              <a:rPr lang="en-US" altLang="en-US" sz="3600" dirty="0" smtClean="0">
                <a:solidFill>
                  <a:srgbClr val="FF0000"/>
                </a:solidFill>
              </a:rPr>
              <a:t>+</a:t>
            </a:r>
            <a:r>
              <a:rPr lang="en-US" altLang="en-US" sz="3600" dirty="0" smtClean="0">
                <a:solidFill>
                  <a:srgbClr val="FF33CC"/>
                </a:solidFill>
              </a:rPr>
              <a:t> </a:t>
            </a:r>
            <a:r>
              <a:rPr lang="en-US" altLang="en-US" sz="3600" dirty="0" smtClean="0">
                <a:solidFill>
                  <a:schemeClr val="folHlink"/>
                </a:solidFill>
              </a:rPr>
              <a:t>Glucose</a:t>
            </a:r>
            <a:endParaRPr lang="en-US" altLang="en-US" sz="5400" dirty="0" smtClean="0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2954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FF0000"/>
                </a:solidFill>
              </a:rPr>
              <a:t>Emergency Protocol </a:t>
            </a:r>
            <a:br>
              <a:rPr lang="en-US" altLang="en-US" dirty="0" smtClean="0">
                <a:solidFill>
                  <a:srgbClr val="FF0000"/>
                </a:solidFill>
              </a:rPr>
            </a:br>
            <a:endParaRPr lang="en-US" altLang="en-US" dirty="0" smtClean="0">
              <a:solidFill>
                <a:srgbClr val="FF0000"/>
              </a:solidFill>
            </a:endParaRPr>
          </a:p>
        </p:txBody>
      </p:sp>
      <p:sp>
        <p:nvSpPr>
          <p:cNvPr id="2480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90600"/>
            <a:ext cx="8534400" cy="5334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lnSpc>
                <a:spcPts val="3400"/>
              </a:lnSpc>
              <a:buFontTx/>
              <a:buNone/>
            </a:pPr>
            <a:endParaRPr lang="en-US" altLang="en-US" sz="3200" b="1" dirty="0" smtClean="0"/>
          </a:p>
          <a:p>
            <a:pPr marL="0" indent="0">
              <a:lnSpc>
                <a:spcPts val="5100"/>
              </a:lnSpc>
              <a:buFontTx/>
              <a:buNone/>
            </a:pPr>
            <a:r>
              <a:rPr lang="en-US" altLang="en-US" sz="4800" b="1" dirty="0" smtClean="0">
                <a:solidFill>
                  <a:schemeClr val="folHlink"/>
                </a:solidFill>
              </a:rPr>
              <a:t>“How can we as </a:t>
            </a:r>
            <a:r>
              <a:rPr lang="en-US" altLang="en-US" sz="4800" b="1" dirty="0" smtClean="0">
                <a:solidFill>
                  <a:srgbClr val="15E70B"/>
                </a:solidFill>
              </a:rPr>
              <a:t>health professionals</a:t>
            </a:r>
            <a:r>
              <a:rPr lang="en-US" altLang="en-US" sz="4800" b="1" dirty="0" smtClean="0">
                <a:solidFill>
                  <a:schemeClr val="folHlink"/>
                </a:solidFill>
              </a:rPr>
              <a:t>, who are supposed to have higher skills, be expected to treat an </a:t>
            </a:r>
            <a:r>
              <a:rPr lang="en-US" altLang="en-US" sz="4800" b="1" dirty="0" smtClean="0">
                <a:solidFill>
                  <a:srgbClr val="15E70B"/>
                </a:solidFill>
              </a:rPr>
              <a:t>emergency situation in the office or in life</a:t>
            </a:r>
            <a:r>
              <a:rPr lang="en-US" altLang="en-US" sz="4800" b="1" dirty="0" smtClean="0">
                <a:solidFill>
                  <a:schemeClr val="folHlink"/>
                </a:solidFill>
              </a:rPr>
              <a:t> </a:t>
            </a:r>
            <a:r>
              <a:rPr lang="en-US" altLang="en-US" sz="4000" b="1" dirty="0" smtClean="0">
                <a:solidFill>
                  <a:schemeClr val="folHlink"/>
                </a:solidFill>
              </a:rPr>
              <a:t>when they</a:t>
            </a:r>
            <a:r>
              <a:rPr lang="en-US" altLang="en-US" sz="4800" b="1" dirty="0" smtClean="0">
                <a:solidFill>
                  <a:schemeClr val="folHlink"/>
                </a:solidFill>
              </a:rPr>
              <a:t> </a:t>
            </a:r>
            <a:r>
              <a:rPr lang="en-US" altLang="en-US" sz="4800" b="1" i="1" dirty="0" smtClean="0">
                <a:solidFill>
                  <a:srgbClr val="15E70B"/>
                </a:solidFill>
              </a:rPr>
              <a:t>NEVER</a:t>
            </a:r>
            <a:r>
              <a:rPr lang="en-US" altLang="en-US" sz="4800" b="1" dirty="0" smtClean="0">
                <a:solidFill>
                  <a:schemeClr val="folHlink"/>
                </a:solidFill>
              </a:rPr>
              <a:t> </a:t>
            </a:r>
            <a:r>
              <a:rPr lang="en-US" altLang="en-US" sz="4000" b="1" dirty="0" smtClean="0">
                <a:solidFill>
                  <a:schemeClr val="folHlink"/>
                </a:solidFill>
              </a:rPr>
              <a:t>(well, almost never)</a:t>
            </a:r>
            <a:r>
              <a:rPr lang="en-US" altLang="en-US" sz="4800" b="1" dirty="0" smtClean="0">
                <a:solidFill>
                  <a:schemeClr val="folHlink"/>
                </a:solidFill>
              </a:rPr>
              <a:t> occur?”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80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0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80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80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0130" grpId="0" autoUpdateAnimBg="0"/>
      <p:bldP spid="2480131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990600"/>
            <a:ext cx="7772400" cy="1143000"/>
          </a:xfrm>
        </p:spPr>
        <p:txBody>
          <a:bodyPr/>
          <a:lstStyle/>
          <a:p>
            <a:r>
              <a:rPr lang="en-US" altLang="en-US" sz="5400" dirty="0" smtClean="0">
                <a:solidFill>
                  <a:srgbClr val="FF0000"/>
                </a:solidFill>
              </a:rPr>
              <a:t>Medical Consultation</a:t>
            </a:r>
          </a:p>
        </p:txBody>
      </p:sp>
      <p:sp>
        <p:nvSpPr>
          <p:cNvPr id="193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2590800"/>
            <a:ext cx="5105400" cy="3200400"/>
          </a:xfrm>
        </p:spPr>
        <p:txBody>
          <a:bodyPr/>
          <a:lstStyle/>
          <a:p>
            <a:pPr algn="l">
              <a:lnSpc>
                <a:spcPts val="6400"/>
              </a:lnSpc>
              <a:defRPr/>
            </a:pPr>
            <a:r>
              <a:rPr lang="en-US" sz="9600" b="1" dirty="0">
                <a:solidFill>
                  <a:srgbClr val="FF0000"/>
                </a:solidFill>
              </a:rPr>
              <a:t>?</a:t>
            </a:r>
          </a:p>
          <a:p>
            <a:pPr>
              <a:lnSpc>
                <a:spcPts val="6400"/>
              </a:lnSpc>
              <a:defRPr/>
            </a:pPr>
            <a:r>
              <a:rPr lang="en-US" sz="96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  <a:p>
            <a:pPr algn="r">
              <a:lnSpc>
                <a:spcPts val="6400"/>
              </a:lnSpc>
              <a:defRPr/>
            </a:pPr>
            <a:r>
              <a:rPr lang="en-US" sz="9600" b="1" dirty="0">
                <a:solidFill>
                  <a:srgbClr val="35F15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  <a:p>
            <a:pPr algn="l">
              <a:lnSpc>
                <a:spcPts val="6400"/>
              </a:lnSpc>
              <a:defRPr/>
            </a:pPr>
            <a:r>
              <a:rPr lang="en-US" sz="4800" b="1" dirty="0">
                <a:solidFill>
                  <a:srgbClr val="35F15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5400" b="1" dirty="0">
                <a:solidFill>
                  <a:srgbClr val="35F15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Phone etiquette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990600"/>
            <a:ext cx="7772400" cy="1143000"/>
          </a:xfrm>
        </p:spPr>
        <p:txBody>
          <a:bodyPr/>
          <a:lstStyle/>
          <a:p>
            <a:r>
              <a:rPr lang="en-US" altLang="en-US" sz="5400" dirty="0" smtClean="0">
                <a:solidFill>
                  <a:srgbClr val="FF0000"/>
                </a:solidFill>
              </a:rPr>
              <a:t>Medical Consultation</a:t>
            </a:r>
          </a:p>
        </p:txBody>
      </p:sp>
      <p:sp>
        <p:nvSpPr>
          <p:cNvPr id="1936387" name="Text Box 3"/>
          <p:cNvSpPr txBox="1">
            <a:spLocks noChangeArrowheads="1"/>
          </p:cNvSpPr>
          <p:nvPr/>
        </p:nvSpPr>
        <p:spPr bwMode="auto">
          <a:xfrm>
            <a:off x="990600" y="2743200"/>
            <a:ext cx="68580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  <a:spcAft>
                <a:spcPct val="25000"/>
              </a:spcAft>
              <a:defRPr/>
            </a:pPr>
            <a:r>
              <a:rPr lang="en-US" sz="4800" b="1">
                <a:latin typeface="Univers 55"/>
                <a:cs typeface="+mn-cs"/>
              </a:rPr>
              <a:t>“Hey,</a:t>
            </a:r>
            <a:r>
              <a:rPr lang="en-US" sz="4800">
                <a:latin typeface="Univers 55"/>
                <a:cs typeface="+mn-cs"/>
              </a:rPr>
              <a:t> </a:t>
            </a:r>
            <a:r>
              <a:rPr lang="en-US" sz="4800" i="1">
                <a:solidFill>
                  <a:schemeClr val="folHlink"/>
                </a:solidFill>
                <a:latin typeface="Univers 55"/>
                <a:cs typeface="+mn-cs"/>
              </a:rPr>
              <a:t>Doc</a:t>
            </a:r>
            <a:r>
              <a:rPr lang="en-US" sz="4800">
                <a:latin typeface="Univers 55"/>
                <a:cs typeface="+mn-cs"/>
              </a:rPr>
              <a:t>. </a:t>
            </a:r>
            <a:r>
              <a:rPr lang="en-US" sz="4800">
                <a:effectLst>
                  <a:outerShdw blurRad="38100" dist="38100" dir="2700000" algn="tl">
                    <a:srgbClr val="000000"/>
                  </a:outerShdw>
                </a:effectLst>
                <a:latin typeface="Univers 55"/>
                <a:cs typeface="+mn-cs"/>
              </a:rPr>
              <a:t>How</a:t>
            </a:r>
            <a:r>
              <a:rPr lang="en-US" sz="4800">
                <a:latin typeface="Univers 55"/>
                <a:cs typeface="+mn-cs"/>
              </a:rPr>
              <a:t> </a:t>
            </a:r>
            <a:r>
              <a:rPr lang="en-US" sz="4800">
                <a:solidFill>
                  <a:srgbClr val="35F154"/>
                </a:solidFill>
                <a:latin typeface="Univers 55"/>
                <a:cs typeface="+mn-cs"/>
              </a:rPr>
              <a:t>do</a:t>
            </a:r>
            <a:r>
              <a:rPr lang="en-US" sz="4800">
                <a:latin typeface="Univers 55"/>
                <a:cs typeface="+mn-cs"/>
              </a:rPr>
              <a:t> I </a:t>
            </a:r>
            <a:r>
              <a:rPr lang="en-US" sz="4800" b="1">
                <a:solidFill>
                  <a:srgbClr val="EF6979"/>
                </a:solidFill>
                <a:latin typeface="Univers 55"/>
                <a:cs typeface="+mn-cs"/>
              </a:rPr>
              <a:t>treat</a:t>
            </a:r>
            <a:r>
              <a:rPr lang="en-US" sz="4800">
                <a:latin typeface="Univers 55"/>
                <a:cs typeface="+mn-cs"/>
              </a:rPr>
              <a:t> your medically compromised </a:t>
            </a:r>
            <a:r>
              <a:rPr lang="en-US" sz="4800">
                <a:solidFill>
                  <a:srgbClr val="63DDD7"/>
                </a:solidFill>
                <a:latin typeface="Univers 55"/>
                <a:cs typeface="+mn-cs"/>
              </a:rPr>
              <a:t>patient</a:t>
            </a:r>
            <a:r>
              <a:rPr lang="en-US" sz="4800">
                <a:latin typeface="Univers 55"/>
                <a:cs typeface="+mn-cs"/>
              </a:rPr>
              <a:t>?”</a:t>
            </a:r>
          </a:p>
        </p:txBody>
      </p:sp>
      <p:sp>
        <p:nvSpPr>
          <p:cNvPr id="1936388" name="Text Box 4"/>
          <p:cNvSpPr txBox="1">
            <a:spLocks noChangeArrowheads="1"/>
          </p:cNvSpPr>
          <p:nvPr/>
        </p:nvSpPr>
        <p:spPr bwMode="auto">
          <a:xfrm>
            <a:off x="1371600" y="1905000"/>
            <a:ext cx="5943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4800" b="1">
                <a:latin typeface="Univers 55"/>
              </a:rPr>
              <a:t>…Brrrrinnggg…</a:t>
            </a:r>
            <a:endParaRPr lang="en-US" sz="4800">
              <a:latin typeface="Univers 5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363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h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3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6387" grpId="0"/>
      <p:bldP spid="193638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752600"/>
          </a:xfrm>
        </p:spPr>
        <p:txBody>
          <a:bodyPr/>
          <a:lstStyle/>
          <a:p>
            <a:r>
              <a:rPr lang="en-US" altLang="en-US" sz="4800" dirty="0" smtClean="0">
                <a:solidFill>
                  <a:srgbClr val="FF0000"/>
                </a:solidFill>
              </a:rPr>
              <a:t>Medical Consultation</a:t>
            </a:r>
          </a:p>
        </p:txBody>
      </p:sp>
      <p:sp>
        <p:nvSpPr>
          <p:cNvPr id="193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153400" cy="5562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49263" indent="-433388">
              <a:lnSpc>
                <a:spcPct val="125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§"/>
              <a:tabLst>
                <a:tab pos="357188" algn="l"/>
              </a:tabLst>
            </a:pPr>
            <a:r>
              <a:rPr lang="en-US" altLang="en-US" sz="4000" b="1" smtClean="0">
                <a:latin typeface="Univers 55"/>
              </a:rPr>
              <a:t>HAVE A GAME PLAN!</a:t>
            </a:r>
          </a:p>
          <a:p>
            <a:pPr marL="449263" indent="-433388">
              <a:lnSpc>
                <a:spcPct val="125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§"/>
              <a:tabLst>
                <a:tab pos="357188" algn="l"/>
              </a:tabLst>
            </a:pPr>
            <a:r>
              <a:rPr lang="en-US" altLang="en-US" sz="4000" b="1" smtClean="0">
                <a:latin typeface="Univers 55"/>
              </a:rPr>
              <a:t>Medical risk vs. Tx benefit</a:t>
            </a:r>
          </a:p>
          <a:p>
            <a:pPr marL="449263" indent="-433388">
              <a:lnSpc>
                <a:spcPct val="125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§"/>
              <a:tabLst>
                <a:tab pos="357188" algn="l"/>
              </a:tabLst>
            </a:pPr>
            <a:r>
              <a:rPr lang="en-US" altLang="en-US" sz="4000" b="1" smtClean="0">
                <a:latin typeface="Univers 55"/>
              </a:rPr>
              <a:t>Contemplated medications in mg. or </a:t>
            </a:r>
            <a:r>
              <a:rPr lang="en-US" altLang="en-US" sz="4000" b="1" smtClean="0">
                <a:latin typeface="Univers 55"/>
                <a:sym typeface="Symbol" pitchFamily="18" charset="2"/>
              </a:rPr>
              <a:t></a:t>
            </a:r>
            <a:r>
              <a:rPr lang="en-US" altLang="en-US" sz="4000" b="1" smtClean="0">
                <a:latin typeface="Univers 55"/>
              </a:rPr>
              <a:t>g.</a:t>
            </a:r>
          </a:p>
          <a:p>
            <a:pPr marL="449263" indent="-433388">
              <a:lnSpc>
                <a:spcPct val="125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§"/>
              <a:tabLst>
                <a:tab pos="357188" algn="l"/>
              </a:tabLst>
            </a:pPr>
            <a:r>
              <a:rPr lang="en-US" altLang="en-US" sz="4000" b="1" smtClean="0">
                <a:solidFill>
                  <a:schemeClr val="folHlink"/>
                </a:solidFill>
                <a:latin typeface="Univers 55"/>
              </a:rPr>
              <a:t>MD scrawling </a:t>
            </a:r>
            <a:r>
              <a:rPr lang="en-US" altLang="en-US" sz="4000" b="1" smtClean="0">
                <a:solidFill>
                  <a:srgbClr val="FFCC00"/>
                </a:solidFill>
                <a:latin typeface="Univers 55"/>
              </a:rPr>
              <a:t>“BP is 240/120 but fine for dental treatment”</a:t>
            </a:r>
            <a:r>
              <a:rPr lang="en-US" altLang="en-US" sz="4000" b="1" smtClean="0">
                <a:solidFill>
                  <a:schemeClr val="folHlink"/>
                </a:solidFill>
                <a:latin typeface="Univers 55"/>
              </a:rPr>
              <a:t> on Rx pad is </a:t>
            </a:r>
            <a:r>
              <a:rPr lang="en-US" altLang="en-US" sz="4000" b="1" u="sng" smtClean="0">
                <a:solidFill>
                  <a:schemeClr val="folHlink"/>
                </a:solidFill>
                <a:latin typeface="Univers 55"/>
              </a:rPr>
              <a:t>NOT</a:t>
            </a:r>
            <a:r>
              <a:rPr lang="en-US" altLang="en-US" sz="4000" b="1" smtClean="0">
                <a:solidFill>
                  <a:schemeClr val="folHlink"/>
                </a:solidFill>
                <a:latin typeface="Univers 55"/>
              </a:rPr>
              <a:t> a mandate!</a:t>
            </a:r>
          </a:p>
          <a:p>
            <a:pPr marL="449263" indent="-433388">
              <a:lnSpc>
                <a:spcPct val="125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tabLst>
                <a:tab pos="357188" algn="l"/>
              </a:tabLst>
            </a:pPr>
            <a:endParaRPr lang="en-US" altLang="en-US" sz="4000" b="1" smtClean="0">
              <a:latin typeface="Univers 55"/>
            </a:endParaRPr>
          </a:p>
          <a:p>
            <a:pPr marL="449263" indent="-433388">
              <a:lnSpc>
                <a:spcPct val="125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tabLst>
                <a:tab pos="357188" algn="l"/>
              </a:tabLst>
            </a:pPr>
            <a:endParaRPr lang="en-US" altLang="en-US" sz="4000" b="1" smtClean="0">
              <a:latin typeface="Univers 5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3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3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3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3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3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3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3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3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8434" grpId="0" autoUpdateAnimBg="0"/>
      <p:bldP spid="1938435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90600"/>
            <a:ext cx="7239000" cy="3048000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altLang="en-US" sz="5400" smtClean="0">
                <a:solidFill>
                  <a:schemeClr val="folHlink"/>
                </a:solidFill>
              </a:rPr>
              <a:t>EMERGENCY</a:t>
            </a:r>
            <a:r>
              <a:rPr lang="en-US" altLang="en-US" sz="6000" smtClean="0">
                <a:solidFill>
                  <a:schemeClr val="folHlink"/>
                </a:solidFill>
              </a:rPr>
              <a:t> KITS</a:t>
            </a:r>
            <a:br>
              <a:rPr lang="en-US" altLang="en-US" sz="6000" smtClean="0">
                <a:solidFill>
                  <a:schemeClr val="folHlink"/>
                </a:solidFill>
              </a:rPr>
            </a:br>
            <a:r>
              <a:rPr lang="en-US" altLang="en-US" sz="3600" smtClean="0">
                <a:solidFill>
                  <a:schemeClr val="folHlink"/>
                </a:solidFill>
              </a:rPr>
              <a:t>Ready made</a:t>
            </a:r>
            <a:br>
              <a:rPr lang="en-US" altLang="en-US" sz="3600" smtClean="0">
                <a:solidFill>
                  <a:schemeClr val="folHlink"/>
                </a:solidFill>
              </a:rPr>
            </a:br>
            <a:r>
              <a:rPr lang="en-US" altLang="en-US" sz="3600" smtClean="0">
                <a:solidFill>
                  <a:schemeClr val="folHlink"/>
                </a:solidFill>
              </a:rPr>
              <a:t> Self assembled?</a:t>
            </a:r>
            <a:r>
              <a:rPr lang="en-US" altLang="en-US" sz="6000" smtClean="0">
                <a:solidFill>
                  <a:schemeClr val="folHlink"/>
                </a:solidFill>
              </a:rPr>
              <a:t/>
            </a:r>
            <a:br>
              <a:rPr lang="en-US" altLang="en-US" sz="6000" smtClean="0">
                <a:solidFill>
                  <a:schemeClr val="folHlink"/>
                </a:solidFill>
              </a:rPr>
            </a:br>
            <a:endParaRPr lang="en-US" altLang="en-US" smtClean="0">
              <a:solidFill>
                <a:schemeClr val="folHlink"/>
              </a:solidFill>
            </a:endParaRPr>
          </a:p>
        </p:txBody>
      </p:sp>
      <p:sp>
        <p:nvSpPr>
          <p:cNvPr id="1560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267200"/>
            <a:ext cx="6400800" cy="1752600"/>
          </a:xfrm>
          <a:noFill/>
        </p:spPr>
        <p:txBody>
          <a:bodyPr/>
          <a:lstStyle/>
          <a:p>
            <a:pPr>
              <a:lnSpc>
                <a:spcPts val="5000"/>
              </a:lnSpc>
            </a:pPr>
            <a:r>
              <a:rPr lang="en-US" altLang="en-US" sz="4800" smtClean="0"/>
              <a:t>Acme</a:t>
            </a:r>
            <a:r>
              <a:rPr lang="en-US" altLang="en-US" sz="4800" smtClean="0">
                <a:sym typeface="Symbol" pitchFamily="18" charset="2"/>
              </a:rPr>
              <a:t></a:t>
            </a:r>
            <a:r>
              <a:rPr lang="en-US" altLang="en-US" sz="4800" smtClean="0"/>
              <a:t> Dental /</a:t>
            </a:r>
          </a:p>
          <a:p>
            <a:pPr>
              <a:lnSpc>
                <a:spcPts val="5000"/>
              </a:lnSpc>
            </a:pPr>
            <a:r>
              <a:rPr lang="en-US" altLang="en-US" sz="4800" smtClean="0"/>
              <a:t>Medical Kit</a:t>
            </a:r>
          </a:p>
        </p:txBody>
      </p:sp>
      <p:pic>
        <p:nvPicPr>
          <p:cNvPr id="8704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3513" y="1371600"/>
            <a:ext cx="3633787" cy="517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0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60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0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60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0579" grpId="0" build="p" autoUpdateAnimBg="0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18667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1905000" cy="4267200"/>
          </a:xfrm>
        </p:spPr>
        <p:txBody>
          <a:bodyPr/>
          <a:lstStyle/>
          <a:p>
            <a:pPr algn="l"/>
            <a:r>
              <a:rPr lang="en-US" smtClean="0">
                <a:solidFill>
                  <a:schemeClr val="tx1"/>
                </a:solidFill>
              </a:rPr>
              <a:t>OLD DAYS: </a:t>
            </a:r>
            <a:r>
              <a:rPr lang="en-US" smtClean="0">
                <a:solidFill>
                  <a:srgbClr val="FF33CC"/>
                </a:solidFill>
              </a:rPr>
              <a:t>nice suitcase</a:t>
            </a:r>
            <a:r>
              <a:rPr lang="en-US" smtClean="0">
                <a:solidFill>
                  <a:schemeClr val="tx1"/>
                </a:solidFill>
              </a:rPr>
              <a:t> </a:t>
            </a:r>
            <a:br>
              <a:rPr lang="en-US" smtClean="0">
                <a:solidFill>
                  <a:schemeClr val="tx1"/>
                </a:solidFill>
              </a:rPr>
            </a:br>
            <a:r>
              <a:rPr lang="en-US" smtClean="0">
                <a:solidFill>
                  <a:schemeClr val="tx1"/>
                </a:solidFill>
              </a:rPr>
              <a:t>and </a:t>
            </a:r>
            <a:r>
              <a:rPr lang="en-US" smtClean="0">
                <a:solidFill>
                  <a:srgbClr val="FF33CC"/>
                </a:solidFill>
              </a:rPr>
              <a:t>color coded micro-print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66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04800" y="609600"/>
            <a:ext cx="8534400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/>
              </a:rPr>
              <a:t>Pharmacodynamic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/>
              </a:rPr>
              <a:t> Age and Risk</a:t>
            </a:r>
          </a:p>
        </p:txBody>
      </p:sp>
      <p:sp>
        <p:nvSpPr>
          <p:cNvPr id="2614275" name="Rectangle 3"/>
          <p:cNvSpPr>
            <a:spLocks noChangeArrowheads="1"/>
          </p:cNvSpPr>
          <p:nvPr/>
        </p:nvSpPr>
        <p:spPr bwMode="auto">
          <a:xfrm>
            <a:off x="457200" y="2133600"/>
            <a:ext cx="83058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/>
                <a:cs typeface="+mn-cs"/>
              </a:rPr>
              <a:t>The Senior Citizen. </a:t>
            </a:r>
          </a:p>
          <a:p>
            <a:pPr eaLnBrk="0" hangingPunct="0">
              <a:defRPr/>
            </a:pPr>
            <a:r>
              <a:rPr lang="en-US" b="1" dirty="0">
                <a:latin typeface="Univers 55"/>
                <a:cs typeface="+mn-cs"/>
              </a:rPr>
              <a:t>Although inaccurate, a “senior” in our society is usually defined as 65 years old (unless in a Drug Store on Tuesdays).</a:t>
            </a:r>
          </a:p>
          <a:p>
            <a:pPr eaLnBrk="0" hangingPunct="0">
              <a:defRPr/>
            </a:pPr>
            <a:r>
              <a:rPr lang="en-US" b="1" dirty="0">
                <a:solidFill>
                  <a:srgbClr val="F50B3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/>
                <a:cs typeface="+mn-cs"/>
              </a:rPr>
              <a:t>A “bad day” will usually happen because of an attack of a pre-existing condition.</a:t>
            </a:r>
            <a:endParaRPr lang="en-CA" b="1" dirty="0">
              <a:solidFill>
                <a:srgbClr val="F50B3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nivers 55"/>
              <a:cs typeface="+mn-cs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14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1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2" grpId="0" autoUpdateAnimBg="0"/>
      <p:bldP spid="261427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04800" y="609600"/>
            <a:ext cx="8382000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/>
              </a:rPr>
              <a:t>Pharmacodynamic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/>
              </a:rPr>
              <a:t> Age and Risk</a:t>
            </a:r>
          </a:p>
        </p:txBody>
      </p:sp>
      <p:sp>
        <p:nvSpPr>
          <p:cNvPr id="2616323" name="Rectangle 3"/>
          <p:cNvSpPr>
            <a:spLocks noChangeArrowheads="1"/>
          </p:cNvSpPr>
          <p:nvPr/>
        </p:nvSpPr>
        <p:spPr bwMode="auto">
          <a:xfrm>
            <a:off x="228600" y="1752600"/>
            <a:ext cx="86868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/>
                <a:cs typeface="+mn-cs"/>
              </a:rPr>
              <a:t>The Child. </a:t>
            </a:r>
          </a:p>
          <a:p>
            <a:pPr eaLnBrk="0" hangingPunct="0">
              <a:defRPr/>
            </a:pPr>
            <a:r>
              <a:rPr lang="en-US" b="1" dirty="0">
                <a:latin typeface="Univers 55"/>
                <a:cs typeface="+mn-cs"/>
              </a:rPr>
              <a:t> </a:t>
            </a:r>
          </a:p>
          <a:p>
            <a:pPr eaLnBrk="0" hangingPunct="0">
              <a:defRPr/>
            </a:pPr>
            <a:r>
              <a:rPr lang="en-US" b="1" dirty="0">
                <a:latin typeface="Univers 55"/>
                <a:cs typeface="+mn-cs"/>
              </a:rPr>
              <a:t>Although inaccurate, a “child” in our society is usually defined as up to 12 years old</a:t>
            </a:r>
            <a:r>
              <a:rPr lang="en-US" b="1" dirty="0">
                <a:solidFill>
                  <a:srgbClr val="00FFFF"/>
                </a:solidFill>
                <a:latin typeface="Univers 55"/>
                <a:cs typeface="+mn-cs"/>
              </a:rPr>
              <a:t> </a:t>
            </a:r>
          </a:p>
          <a:p>
            <a:pPr eaLnBrk="0" hangingPunct="0">
              <a:defRPr/>
            </a:pPr>
            <a:r>
              <a:rPr lang="en-US" b="1" dirty="0">
                <a:solidFill>
                  <a:srgbClr val="F50B32"/>
                </a:solidFill>
                <a:latin typeface="Univers 55"/>
                <a:cs typeface="+mn-cs"/>
              </a:rPr>
              <a:t>A “bad day” will usually happen because of lack of respect of their airway...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1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1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2" grpId="0" autoUpdateAnimBg="0"/>
      <p:bldP spid="26163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04800" y="0"/>
            <a:ext cx="8534400" cy="1752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sz="3600" dirty="0" err="1" smtClean="0">
                <a:solidFill>
                  <a:srgbClr val="FFFFFF"/>
                </a:solidFill>
                <a:latin typeface="Univers 55"/>
              </a:rPr>
              <a:t>Pharmacodynamic</a:t>
            </a:r>
            <a:r>
              <a:rPr lang="en-US" sz="3600" dirty="0" smtClean="0">
                <a:solidFill>
                  <a:srgbClr val="FFFFFF"/>
                </a:solidFill>
                <a:latin typeface="Univers 55"/>
              </a:rPr>
              <a:t> Age and Risk</a:t>
            </a:r>
          </a:p>
        </p:txBody>
      </p:sp>
      <p:sp>
        <p:nvSpPr>
          <p:cNvPr id="2618371" name="Rectangle 3"/>
          <p:cNvSpPr>
            <a:spLocks noChangeArrowheads="1"/>
          </p:cNvSpPr>
          <p:nvPr/>
        </p:nvSpPr>
        <p:spPr bwMode="auto">
          <a:xfrm>
            <a:off x="304800" y="1600200"/>
            <a:ext cx="8610600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/>
                <a:cs typeface="+mn-cs"/>
              </a:rPr>
              <a:t>The “Mid-age” Patients.</a:t>
            </a:r>
          </a:p>
          <a:p>
            <a:pPr eaLnBrk="0" hangingPunct="0">
              <a:defRPr/>
            </a:pPr>
            <a:endParaRPr lang="en-US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nivers 55"/>
              <a:cs typeface="+mn-cs"/>
            </a:endParaRPr>
          </a:p>
          <a:p>
            <a:pPr eaLnBrk="0" hangingPunct="0">
              <a:defRPr/>
            </a:pPr>
            <a:r>
              <a:rPr lang="en-US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/>
                <a:cs typeface="+mn-cs"/>
              </a:rPr>
              <a:t>ASA I or II</a:t>
            </a:r>
            <a:r>
              <a:rPr lang="en-US" b="1" dirty="0">
                <a:latin typeface="Univers 55"/>
                <a:cs typeface="+mn-cs"/>
              </a:rPr>
              <a:t> are generally very safe patients.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nivers 55"/>
                <a:cs typeface="+mn-cs"/>
              </a:rPr>
              <a:t>ASA III</a:t>
            </a:r>
            <a:r>
              <a:rPr lang="en-US" b="1" dirty="0">
                <a:solidFill>
                  <a:srgbClr val="FF0000"/>
                </a:solidFill>
                <a:latin typeface="Univers 55"/>
                <a:cs typeface="+mn-cs"/>
              </a:rPr>
              <a:t> </a:t>
            </a:r>
            <a:r>
              <a:rPr lang="en-US" b="1" dirty="0">
                <a:latin typeface="Univers 55"/>
                <a:cs typeface="+mn-cs"/>
              </a:rPr>
              <a:t>is a judgment call. A “heart” patient is </a:t>
            </a:r>
            <a:r>
              <a:rPr lang="en-US" b="1" u="sng" dirty="0">
                <a:latin typeface="Univers 55"/>
                <a:cs typeface="+mn-cs"/>
              </a:rPr>
              <a:t>safer</a:t>
            </a:r>
            <a:r>
              <a:rPr lang="en-US" b="1" dirty="0">
                <a:latin typeface="Univers 55"/>
                <a:cs typeface="+mn-cs"/>
              </a:rPr>
              <a:t> with sedation.</a:t>
            </a:r>
            <a:endParaRPr lang="en-US" b="1" dirty="0">
              <a:solidFill>
                <a:srgbClr val="00FFFF"/>
              </a:solidFill>
              <a:latin typeface="Univers 55"/>
              <a:cs typeface="+mn-cs"/>
            </a:endParaRPr>
          </a:p>
          <a:p>
            <a:pPr eaLnBrk="0" hangingPunct="0">
              <a:defRPr/>
            </a:pPr>
            <a:r>
              <a:rPr lang="en-US" b="1" dirty="0">
                <a:solidFill>
                  <a:srgbClr val="F50B32"/>
                </a:solidFill>
                <a:latin typeface="Univers 55"/>
                <a:cs typeface="+mn-cs"/>
              </a:rPr>
              <a:t>A “bad day” will usually happen because  of lack of attention to rules - doses, lack of good L.A. or “point of no return” feelings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3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18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18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29" grpId="0" autoUpdateAnimBg="0"/>
      <p:bldP spid="261837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eaLnBrk="1" hangingPunct="1"/>
            <a:r>
              <a:rPr lang="en-US" b="0" smtClean="0">
                <a:solidFill>
                  <a:srgbClr val="FFFFFF"/>
                </a:solidFill>
                <a:latin typeface="Univers 55"/>
              </a:rPr>
              <a:t>Geriatric </a:t>
            </a:r>
            <a:br>
              <a:rPr lang="en-US" b="0" smtClean="0">
                <a:solidFill>
                  <a:srgbClr val="FFFFFF"/>
                </a:solidFill>
                <a:latin typeface="Univers 55"/>
              </a:rPr>
            </a:br>
            <a:r>
              <a:rPr lang="en-US" b="0" smtClean="0">
                <a:solidFill>
                  <a:srgbClr val="FFFFFF"/>
                </a:solidFill>
                <a:latin typeface="Univers 55"/>
              </a:rPr>
              <a:t>Considerations</a:t>
            </a:r>
          </a:p>
        </p:txBody>
      </p:sp>
      <p:sp>
        <p:nvSpPr>
          <p:cNvPr id="2620419" name="Rectangle 3"/>
          <p:cNvSpPr>
            <a:spLocks noChangeArrowheads="1"/>
          </p:cNvSpPr>
          <p:nvPr/>
        </p:nvSpPr>
        <p:spPr bwMode="auto">
          <a:xfrm>
            <a:off x="457200" y="1905000"/>
            <a:ext cx="830580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4000">
                <a:solidFill>
                  <a:srgbClr val="FFFF00"/>
                </a:solidFill>
                <a:latin typeface="Univers 55"/>
                <a:cs typeface="+mn-cs"/>
              </a:rPr>
              <a:t>The “Fear” Factor</a:t>
            </a:r>
          </a:p>
          <a:p>
            <a:pPr eaLnBrk="0" hangingPunct="0">
              <a:defRPr/>
            </a:pPr>
            <a:endParaRPr lang="en-US" sz="4000">
              <a:solidFill>
                <a:srgbClr val="CC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nivers 55"/>
              <a:cs typeface="+mn-cs"/>
            </a:endParaRP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en-US" sz="4000">
                <a:solidFill>
                  <a:srgbClr val="00FFFF"/>
                </a:solidFill>
                <a:latin typeface="Univers 55"/>
                <a:cs typeface="+mn-cs"/>
              </a:rPr>
              <a:t> Loss of </a:t>
            </a:r>
            <a:r>
              <a:rPr lang="en-US" sz="4000">
                <a:latin typeface="Univers 55"/>
                <a:cs typeface="+mn-cs"/>
              </a:rPr>
              <a:t>function </a:t>
            </a:r>
            <a:r>
              <a:rPr lang="en-US" sz="2400">
                <a:solidFill>
                  <a:srgbClr val="00FFFF"/>
                </a:solidFill>
                <a:latin typeface="Univers 55"/>
                <a:cs typeface="+mn-cs"/>
              </a:rPr>
              <a:t>and</a:t>
            </a:r>
            <a:r>
              <a:rPr lang="en-US" sz="4000">
                <a:solidFill>
                  <a:srgbClr val="00FFFF"/>
                </a:solidFill>
                <a:latin typeface="Univers 55"/>
                <a:cs typeface="+mn-cs"/>
              </a:rPr>
              <a:t> </a:t>
            </a:r>
            <a:r>
              <a:rPr lang="en-US" sz="4000">
                <a:latin typeface="Univers 55"/>
                <a:cs typeface="+mn-cs"/>
              </a:rPr>
              <a:t>independence</a:t>
            </a: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en-US" sz="4000">
                <a:solidFill>
                  <a:srgbClr val="00FFFF"/>
                </a:solidFill>
                <a:latin typeface="Univers 55"/>
                <a:cs typeface="+mn-cs"/>
              </a:rPr>
              <a:t> Long term </a:t>
            </a:r>
            <a:r>
              <a:rPr lang="en-US" sz="4000">
                <a:latin typeface="Univers 55"/>
                <a:cs typeface="+mn-cs"/>
              </a:rPr>
              <a:t>institutionalization</a:t>
            </a:r>
            <a:r>
              <a:rPr lang="en-US" sz="4000">
                <a:solidFill>
                  <a:srgbClr val="00FFFF"/>
                </a:solidFill>
                <a:latin typeface="Univers 55"/>
                <a:cs typeface="+mn-cs"/>
              </a:rPr>
              <a:t> </a:t>
            </a:r>
            <a:r>
              <a:rPr lang="en-US" sz="2400">
                <a:solidFill>
                  <a:srgbClr val="00FFFF"/>
                </a:solidFill>
                <a:latin typeface="Univers 55"/>
                <a:cs typeface="+mn-cs"/>
              </a:rPr>
              <a:t>and</a:t>
            </a:r>
            <a:r>
              <a:rPr lang="en-US" sz="4000">
                <a:solidFill>
                  <a:srgbClr val="00FFFF"/>
                </a:solidFill>
                <a:latin typeface="Univers 55"/>
                <a:cs typeface="+mn-cs"/>
              </a:rPr>
              <a:t> 	</a:t>
            </a:r>
            <a:r>
              <a:rPr lang="en-US" sz="4000">
                <a:latin typeface="Univers 55"/>
                <a:cs typeface="+mn-cs"/>
              </a:rPr>
              <a:t>isolation</a:t>
            </a: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en-US" sz="4000">
                <a:solidFill>
                  <a:srgbClr val="00FFFF"/>
                </a:solidFill>
                <a:latin typeface="Univers 55"/>
                <a:cs typeface="+mn-cs"/>
              </a:rPr>
              <a:t> </a:t>
            </a:r>
            <a:r>
              <a:rPr lang="en-US" sz="4000">
                <a:latin typeface="Univers 55"/>
                <a:cs typeface="+mn-cs"/>
              </a:rPr>
              <a:t>Disability</a:t>
            </a: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en-US" sz="4000">
                <a:solidFill>
                  <a:srgbClr val="00FFFF"/>
                </a:solidFill>
                <a:latin typeface="Univers 55"/>
                <a:cs typeface="+mn-cs"/>
              </a:rPr>
              <a:t> </a:t>
            </a:r>
            <a:r>
              <a:rPr lang="en-US" sz="4000">
                <a:solidFill>
                  <a:srgbClr val="FF3300"/>
                </a:solidFill>
                <a:latin typeface="Univers 55"/>
                <a:cs typeface="+mn-cs"/>
              </a:rPr>
              <a:t>Death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eaLnBrk="1" hangingPunct="1"/>
            <a:r>
              <a:rPr lang="en-US" b="0" smtClean="0">
                <a:solidFill>
                  <a:srgbClr val="FFFFFF"/>
                </a:solidFill>
                <a:latin typeface="Univers 55"/>
              </a:rPr>
              <a:t>Geriatric </a:t>
            </a:r>
            <a:br>
              <a:rPr lang="en-US" b="0" smtClean="0">
                <a:solidFill>
                  <a:srgbClr val="FFFFFF"/>
                </a:solidFill>
                <a:latin typeface="Univers 55"/>
              </a:rPr>
            </a:br>
            <a:r>
              <a:rPr lang="en-US" b="0" smtClean="0">
                <a:solidFill>
                  <a:srgbClr val="FFFFFF"/>
                </a:solidFill>
                <a:latin typeface="Univers 55"/>
              </a:rPr>
              <a:t>Considerations</a:t>
            </a:r>
          </a:p>
        </p:txBody>
      </p:sp>
      <p:sp>
        <p:nvSpPr>
          <p:cNvPr id="103426" name="Rectangle 3"/>
          <p:cNvSpPr>
            <a:spLocks noChangeArrowheads="1"/>
          </p:cNvSpPr>
          <p:nvPr/>
        </p:nvSpPr>
        <p:spPr bwMode="auto">
          <a:xfrm>
            <a:off x="381000" y="2362200"/>
            <a:ext cx="8229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FFFF00"/>
                </a:solidFill>
                <a:latin typeface="Univers 55"/>
              </a:rPr>
              <a:t>C.N.S: </a:t>
            </a:r>
          </a:p>
          <a:p>
            <a:pPr lvl="1" eaLnBrk="0" hangingPunct="0">
              <a:buClr>
                <a:schemeClr val="tx1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accent2"/>
                </a:solidFill>
                <a:latin typeface="Univers 55"/>
              </a:rPr>
              <a:t> </a:t>
            </a:r>
            <a:r>
              <a:rPr lang="en-US">
                <a:solidFill>
                  <a:srgbClr val="00FFFF"/>
                </a:solidFill>
                <a:latin typeface="Univers 55"/>
              </a:rPr>
              <a:t>Loss of Neurons</a:t>
            </a:r>
          </a:p>
          <a:p>
            <a:pPr eaLnBrk="0" hangingPunct="0"/>
            <a:endParaRPr lang="en-US">
              <a:solidFill>
                <a:srgbClr val="00FFFF"/>
              </a:solidFill>
              <a:latin typeface="Univers 55"/>
            </a:endParaRPr>
          </a:p>
          <a:p>
            <a:pPr eaLnBrk="0" hangingPunct="0"/>
            <a:r>
              <a:rPr lang="en-US">
                <a:solidFill>
                  <a:srgbClr val="FFFF00"/>
                </a:solidFill>
                <a:latin typeface="Univers 55"/>
              </a:rPr>
              <a:t> C.V.S: </a:t>
            </a:r>
          </a:p>
          <a:p>
            <a:pPr lvl="1" eaLnBrk="0" hangingPunct="0">
              <a:buClr>
                <a:schemeClr val="tx1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accent2"/>
                </a:solidFill>
                <a:latin typeface="Univers 55"/>
              </a:rPr>
              <a:t> </a:t>
            </a:r>
            <a:r>
              <a:rPr lang="en-US">
                <a:solidFill>
                  <a:srgbClr val="00FFFF"/>
                </a:solidFill>
                <a:latin typeface="Univers 55"/>
              </a:rPr>
              <a:t>Systolic </a:t>
            </a:r>
            <a:r>
              <a:rPr lang="en-US">
                <a:latin typeface="Univers 55"/>
              </a:rPr>
              <a:t>B.P. </a:t>
            </a:r>
            <a:r>
              <a:rPr lang="en-US">
                <a:latin typeface="Univers 55"/>
                <a:sym typeface="Wingdings" pitchFamily="2" charset="2"/>
              </a:rPr>
              <a:t></a:t>
            </a:r>
            <a:r>
              <a:rPr lang="en-US">
                <a:solidFill>
                  <a:srgbClr val="00FFFF"/>
                </a:solidFill>
                <a:latin typeface="Univers 55"/>
              </a:rPr>
              <a:t> with age</a:t>
            </a:r>
          </a:p>
          <a:p>
            <a:pPr lvl="1" eaLnBrk="0" hangingPunct="0">
              <a:buClr>
                <a:schemeClr val="tx1"/>
              </a:buClr>
              <a:buFont typeface="Wingdings" pitchFamily="2" charset="2"/>
              <a:buChar char="§"/>
            </a:pPr>
            <a:r>
              <a:rPr lang="en-US">
                <a:solidFill>
                  <a:srgbClr val="00FFFF"/>
                </a:solidFill>
                <a:latin typeface="Univers 55"/>
              </a:rPr>
              <a:t> </a:t>
            </a:r>
            <a:r>
              <a:rPr lang="en-US">
                <a:latin typeface="Univers 55"/>
              </a:rPr>
              <a:t>Rate </a:t>
            </a:r>
            <a:r>
              <a:rPr lang="en-US">
                <a:latin typeface="Univers 55"/>
                <a:sym typeface="Wingdings" pitchFamily="2" charset="2"/>
              </a:rPr>
              <a:t></a:t>
            </a:r>
            <a:r>
              <a:rPr lang="en-US">
                <a:solidFill>
                  <a:srgbClr val="00FFFF"/>
                </a:solidFill>
                <a:latin typeface="Univers 55"/>
              </a:rPr>
              <a:t> due to parasympathetic 	activity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ts val="7500"/>
              </a:lnSpc>
            </a:pPr>
            <a:r>
              <a:rPr lang="en-US" altLang="en-US" sz="7200" smtClean="0">
                <a:solidFill>
                  <a:srgbClr val="FF99FF"/>
                </a:solidFill>
              </a:rPr>
              <a:t/>
            </a:r>
            <a:br>
              <a:rPr lang="en-US" altLang="en-US" sz="7200" smtClean="0">
                <a:solidFill>
                  <a:srgbClr val="FF99FF"/>
                </a:solidFill>
              </a:rPr>
            </a:br>
            <a:endParaRPr lang="en-US" altLang="en-US" sz="7200" smtClean="0">
              <a:solidFill>
                <a:srgbClr val="FF99FF"/>
              </a:solidFill>
            </a:endParaRP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762000"/>
            <a:ext cx="6858000" cy="6096000"/>
          </a:xfrm>
          <a:noFill/>
        </p:spPr>
        <p:txBody>
          <a:bodyPr/>
          <a:lstStyle/>
          <a:p>
            <a:pPr>
              <a:lnSpc>
                <a:spcPts val="2000"/>
              </a:lnSpc>
            </a:pPr>
            <a:r>
              <a:rPr lang="en-US" sz="4000" b="1" dirty="0" smtClean="0"/>
              <a:t>Are we facing an:</a:t>
            </a:r>
          </a:p>
          <a:p>
            <a:pPr>
              <a:lnSpc>
                <a:spcPts val="2000"/>
              </a:lnSpc>
            </a:pPr>
            <a:endParaRPr lang="en-US" sz="4000" b="1" dirty="0" smtClean="0">
              <a:solidFill>
                <a:srgbClr val="6AF2FC"/>
              </a:solidFill>
            </a:endParaRPr>
          </a:p>
          <a:p>
            <a:pPr>
              <a:lnSpc>
                <a:spcPts val="2000"/>
              </a:lnSpc>
            </a:pPr>
            <a:endParaRPr lang="en-US" sz="6600" b="1" dirty="0" smtClean="0">
              <a:solidFill>
                <a:srgbClr val="15E70B"/>
              </a:solidFill>
            </a:endParaRPr>
          </a:p>
          <a:p>
            <a:pPr>
              <a:lnSpc>
                <a:spcPts val="2000"/>
              </a:lnSpc>
            </a:pPr>
            <a:r>
              <a:rPr lang="en-US" sz="6600" b="1" dirty="0" smtClean="0">
                <a:solidFill>
                  <a:srgbClr val="15E70B"/>
                </a:solidFill>
              </a:rPr>
              <a:t>ANNOYANCE?</a:t>
            </a:r>
          </a:p>
          <a:p>
            <a:pPr>
              <a:lnSpc>
                <a:spcPts val="2000"/>
              </a:lnSpc>
            </a:pPr>
            <a:endParaRPr lang="en-US" sz="6600" b="1" dirty="0" smtClean="0">
              <a:solidFill>
                <a:srgbClr val="6AF2FC"/>
              </a:solidFill>
            </a:endParaRPr>
          </a:p>
          <a:p>
            <a:pPr>
              <a:lnSpc>
                <a:spcPts val="2000"/>
              </a:lnSpc>
            </a:pPr>
            <a:endParaRPr lang="en-US" sz="6600" b="1" dirty="0" smtClean="0">
              <a:solidFill>
                <a:srgbClr val="6AF2FC"/>
              </a:solidFill>
            </a:endParaRPr>
          </a:p>
          <a:p>
            <a:pPr>
              <a:lnSpc>
                <a:spcPts val="2000"/>
              </a:lnSpc>
            </a:pPr>
            <a:endParaRPr lang="en-US" sz="6600" b="1" dirty="0" smtClean="0">
              <a:solidFill>
                <a:srgbClr val="6AF2FC"/>
              </a:solidFill>
            </a:endParaRPr>
          </a:p>
          <a:p>
            <a:pPr>
              <a:lnSpc>
                <a:spcPts val="2000"/>
              </a:lnSpc>
            </a:pPr>
            <a:r>
              <a:rPr lang="en-US" sz="6600" b="1" dirty="0" smtClean="0">
                <a:solidFill>
                  <a:schemeClr val="folHlink"/>
                </a:solidFill>
              </a:rPr>
              <a:t>URGENCY?</a:t>
            </a:r>
          </a:p>
          <a:p>
            <a:pPr>
              <a:lnSpc>
                <a:spcPts val="2000"/>
              </a:lnSpc>
            </a:pPr>
            <a:endParaRPr lang="en-US" sz="6600" b="1" dirty="0" smtClean="0">
              <a:solidFill>
                <a:schemeClr val="folHlink"/>
              </a:solidFill>
            </a:endParaRPr>
          </a:p>
          <a:p>
            <a:pPr>
              <a:lnSpc>
                <a:spcPts val="2000"/>
              </a:lnSpc>
            </a:pPr>
            <a:endParaRPr lang="en-US" sz="6600" b="1" dirty="0" smtClean="0">
              <a:solidFill>
                <a:schemeClr val="folHlink"/>
              </a:solidFill>
            </a:endParaRPr>
          </a:p>
          <a:p>
            <a:pPr>
              <a:lnSpc>
                <a:spcPts val="2000"/>
              </a:lnSpc>
            </a:pPr>
            <a:endParaRPr lang="en-US" sz="6600" b="1" dirty="0" smtClean="0">
              <a:solidFill>
                <a:srgbClr val="FF0000"/>
              </a:solidFill>
            </a:endParaRPr>
          </a:p>
          <a:p>
            <a:pPr>
              <a:lnSpc>
                <a:spcPts val="2000"/>
              </a:lnSpc>
            </a:pPr>
            <a:r>
              <a:rPr lang="en-US" sz="6600" b="1" dirty="0" smtClean="0">
                <a:solidFill>
                  <a:srgbClr val="FF0000"/>
                </a:solidFill>
              </a:rPr>
              <a:t>EMERGENCY?</a:t>
            </a:r>
          </a:p>
          <a:p>
            <a:pPr>
              <a:lnSpc>
                <a:spcPts val="2000"/>
              </a:lnSpc>
            </a:pPr>
            <a:endParaRPr lang="en-US" sz="6600" b="1" dirty="0" smtClean="0">
              <a:solidFill>
                <a:srgbClr val="FF33CC"/>
              </a:solidFill>
            </a:endParaRPr>
          </a:p>
          <a:p>
            <a:pPr>
              <a:lnSpc>
                <a:spcPts val="2000"/>
              </a:lnSpc>
            </a:pPr>
            <a:endParaRPr lang="en-US" sz="6600" b="1" dirty="0" smtClean="0">
              <a:solidFill>
                <a:srgbClr val="FF33CC"/>
              </a:solidFill>
            </a:endParaRPr>
          </a:p>
          <a:p>
            <a:pPr>
              <a:lnSpc>
                <a:spcPts val="2000"/>
              </a:lnSpc>
            </a:pPr>
            <a:endParaRPr lang="en-US" sz="6600" b="1" dirty="0" smtClean="0"/>
          </a:p>
          <a:p>
            <a:pPr>
              <a:lnSpc>
                <a:spcPts val="2000"/>
              </a:lnSpc>
            </a:pPr>
            <a:r>
              <a:rPr lang="en-US" sz="6600" b="1" dirty="0" smtClean="0"/>
              <a:t>N/A EVENT?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/>
              </a:rPr>
              <a:t>Geriatric </a:t>
            </a:r>
            <a:br>
              <a:rPr lang="en-US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/>
              </a:rPr>
            </a:br>
            <a:r>
              <a:rPr lang="en-US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/>
              </a:rPr>
              <a:t>Considerations</a:t>
            </a:r>
          </a:p>
        </p:txBody>
      </p:sp>
      <p:sp>
        <p:nvSpPr>
          <p:cNvPr id="105474" name="Rectangle 3"/>
          <p:cNvSpPr>
            <a:spLocks noChangeArrowheads="1"/>
          </p:cNvSpPr>
          <p:nvPr/>
        </p:nvSpPr>
        <p:spPr bwMode="auto">
          <a:xfrm>
            <a:off x="304800" y="2438400"/>
            <a:ext cx="82296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>
                <a:solidFill>
                  <a:srgbClr val="FFFF00"/>
                </a:solidFill>
                <a:latin typeface="Univers 55"/>
              </a:rPr>
              <a:t>Pulmonary:</a:t>
            </a:r>
            <a:r>
              <a:rPr lang="en-US">
                <a:solidFill>
                  <a:srgbClr val="FFFF00"/>
                </a:solidFill>
                <a:latin typeface="Univers 55"/>
              </a:rPr>
              <a:t> </a:t>
            </a:r>
          </a:p>
          <a:p>
            <a:pPr lvl="1" eaLnBrk="0" hangingPunct="0"/>
            <a:r>
              <a:rPr lang="en-US">
                <a:solidFill>
                  <a:srgbClr val="00FFFF"/>
                </a:solidFill>
                <a:latin typeface="Univers 55"/>
              </a:rPr>
              <a:t> </a:t>
            </a:r>
          </a:p>
          <a:p>
            <a:pPr lvl="1" eaLnBrk="0" hangingPunct="0">
              <a:buClr>
                <a:srgbClr val="00FFFF"/>
              </a:buClr>
              <a:buFont typeface="Wingdings" pitchFamily="2" charset="2"/>
              <a:buChar char="§"/>
            </a:pPr>
            <a:r>
              <a:rPr lang="en-US">
                <a:solidFill>
                  <a:srgbClr val="00FFFF"/>
                </a:solidFill>
                <a:latin typeface="Univers 55"/>
              </a:rPr>
              <a:t> Loss of alveolar septa</a:t>
            </a:r>
          </a:p>
          <a:p>
            <a:pPr lvl="1" eaLnBrk="0" hangingPunct="0">
              <a:buFont typeface="Wingdings" pitchFamily="2" charset="2"/>
              <a:buChar char="§"/>
            </a:pPr>
            <a:r>
              <a:rPr lang="en-US">
                <a:solidFill>
                  <a:srgbClr val="00FFFF"/>
                </a:solidFill>
                <a:latin typeface="Univers 55"/>
              </a:rPr>
              <a:t> </a:t>
            </a:r>
            <a:r>
              <a:rPr lang="en-US">
                <a:solidFill>
                  <a:srgbClr val="00FFFF"/>
                </a:solidFill>
                <a:latin typeface="Univers 55"/>
                <a:sym typeface="Wingdings" pitchFamily="2" charset="2"/>
              </a:rPr>
              <a:t></a:t>
            </a:r>
            <a:r>
              <a:rPr lang="en-US">
                <a:solidFill>
                  <a:srgbClr val="00FFFF"/>
                </a:solidFill>
                <a:latin typeface="Univers 55"/>
              </a:rPr>
              <a:t> elasticity of lungs</a:t>
            </a:r>
          </a:p>
          <a:p>
            <a:pPr lvl="1" eaLnBrk="0" hangingPunct="0">
              <a:buFont typeface="Wingdings" pitchFamily="2" charset="2"/>
              <a:buChar char="§"/>
            </a:pPr>
            <a:r>
              <a:rPr lang="en-US">
                <a:solidFill>
                  <a:srgbClr val="00FFFF"/>
                </a:solidFill>
                <a:latin typeface="Univers 55"/>
              </a:rPr>
              <a:t> Chronic </a:t>
            </a:r>
            <a:r>
              <a:rPr lang="en-US">
                <a:latin typeface="Univers 55"/>
              </a:rPr>
              <a:t>smoking</a:t>
            </a:r>
            <a:r>
              <a:rPr lang="en-US">
                <a:solidFill>
                  <a:srgbClr val="00FFFF"/>
                </a:solidFill>
                <a:latin typeface="Univers 55"/>
              </a:rPr>
              <a:t> a factor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06400" y="533400"/>
            <a:ext cx="8399463" cy="2133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b="0" smtClean="0">
                <a:solidFill>
                  <a:srgbClr val="FFFFFF"/>
                </a:solidFill>
                <a:latin typeface="Univers 55"/>
              </a:rPr>
              <a:t>Geriatric </a:t>
            </a:r>
            <a:br>
              <a:rPr lang="en-US" b="0" smtClean="0">
                <a:solidFill>
                  <a:srgbClr val="FFFFFF"/>
                </a:solidFill>
                <a:latin typeface="Univers 55"/>
              </a:rPr>
            </a:br>
            <a:r>
              <a:rPr lang="en-US" b="0" smtClean="0">
                <a:solidFill>
                  <a:srgbClr val="FFFFFF"/>
                </a:solidFill>
                <a:latin typeface="Univers 55"/>
              </a:rPr>
              <a:t>Considerations</a:t>
            </a:r>
          </a:p>
        </p:txBody>
      </p:sp>
      <p:sp>
        <p:nvSpPr>
          <p:cNvPr id="107522" name="Rectangle 4"/>
          <p:cNvSpPr>
            <a:spLocks noChangeArrowheads="1"/>
          </p:cNvSpPr>
          <p:nvPr/>
        </p:nvSpPr>
        <p:spPr bwMode="auto">
          <a:xfrm>
            <a:off x="406400" y="0"/>
            <a:ext cx="83994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lnSpc>
                <a:spcPct val="80000"/>
              </a:lnSpc>
            </a:pPr>
            <a:endParaRPr lang="en-CA" sz="1800">
              <a:solidFill>
                <a:srgbClr val="FFFFFF"/>
              </a:solidFill>
              <a:latin typeface="Univers 55"/>
            </a:endParaRPr>
          </a:p>
        </p:txBody>
      </p:sp>
      <p:sp>
        <p:nvSpPr>
          <p:cNvPr id="2626564" name="Rectangle 4"/>
          <p:cNvSpPr>
            <a:spLocks noChangeArrowheads="1"/>
          </p:cNvSpPr>
          <p:nvPr/>
        </p:nvSpPr>
        <p:spPr bwMode="auto">
          <a:xfrm>
            <a:off x="1676400" y="2743200"/>
            <a:ext cx="5867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55000"/>
              </a:lnSpc>
              <a:defRPr/>
            </a:pPr>
            <a:r>
              <a:rPr lang="en-US" sz="48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/>
                <a:cs typeface="+mn-cs"/>
              </a:rPr>
              <a:t>COMMUNICATION</a:t>
            </a:r>
          </a:p>
          <a:p>
            <a:pPr algn="ctr" eaLnBrk="0" hangingPunct="0">
              <a:lnSpc>
                <a:spcPct val="155000"/>
              </a:lnSpc>
              <a:defRPr/>
            </a:pPr>
            <a:r>
              <a:rPr lang="en-US" sz="48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/>
                <a:cs typeface="+mn-cs"/>
              </a:rPr>
              <a:t>DIFFICULTIES!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75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26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26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1" grpId="0" autoUpdateAnimBg="0"/>
      <p:bldP spid="262656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24400" y="609600"/>
            <a:ext cx="4038600" cy="3733800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altLang="en-US" sz="5400" i="1" smtClean="0">
                <a:solidFill>
                  <a:schemeClr val="tx1"/>
                </a:solidFill>
              </a:rPr>
              <a:t>DOSAGES</a:t>
            </a:r>
            <a:br>
              <a:rPr lang="en-US" altLang="en-US" sz="5400" i="1" smtClean="0">
                <a:solidFill>
                  <a:schemeClr val="tx1"/>
                </a:solidFill>
              </a:rPr>
            </a:br>
            <a:r>
              <a:rPr lang="en-US" altLang="en-US" sz="5400" i="1" smtClean="0">
                <a:solidFill>
                  <a:schemeClr val="tx1"/>
                </a:solidFill>
              </a:rPr>
              <a:t>FOR</a:t>
            </a:r>
            <a:br>
              <a:rPr lang="en-US" altLang="en-US" sz="5400" i="1" smtClean="0">
                <a:solidFill>
                  <a:schemeClr val="tx1"/>
                </a:solidFill>
              </a:rPr>
            </a:br>
            <a:r>
              <a:rPr lang="en-US" altLang="en-US" sz="5400" i="1" smtClean="0">
                <a:solidFill>
                  <a:schemeClr val="tx1"/>
                </a:solidFill>
              </a:rPr>
              <a:t>CHILDREN</a:t>
            </a:r>
          </a:p>
        </p:txBody>
      </p:sp>
      <p:pic>
        <p:nvPicPr>
          <p:cNvPr id="15902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990600"/>
            <a:ext cx="3581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0276" name="Rectangle 4"/>
          <p:cNvSpPr>
            <a:spLocks noChangeArrowheads="1"/>
          </p:cNvSpPr>
          <p:nvPr/>
        </p:nvSpPr>
        <p:spPr bwMode="auto">
          <a:xfrm>
            <a:off x="3429000" y="4267200"/>
            <a:ext cx="6553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125000"/>
              </a:lnSpc>
            </a:pPr>
            <a:r>
              <a:rPr lang="en-US" altLang="en-US" sz="5400" b="1" i="1">
                <a:solidFill>
                  <a:srgbClr val="E70B10"/>
                </a:solidFill>
              </a:rPr>
              <a:t>TOXICITY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90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90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90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90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0274" grpId="0" autoUpdateAnimBg="0"/>
      <p:bldP spid="159027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762000"/>
            <a:ext cx="8399463" cy="1447800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sz="4800" i="1" smtClean="0">
                <a:solidFill>
                  <a:schemeClr val="tx1"/>
                </a:solidFill>
              </a:rPr>
              <a:t>Pediatric Considerations</a:t>
            </a:r>
          </a:p>
        </p:txBody>
      </p:sp>
      <p:sp>
        <p:nvSpPr>
          <p:cNvPr id="1594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2362200"/>
            <a:ext cx="7772400" cy="42672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buFontTx/>
              <a:buNone/>
              <a:defRPr/>
            </a:pPr>
            <a:r>
              <a:rPr lang="en-US" sz="3200" b="1">
                <a:solidFill>
                  <a:srgbClr val="FF4F4F"/>
                </a:solidFill>
                <a:latin typeface="Univers 55"/>
              </a:rPr>
              <a:t>C.V.S / </a:t>
            </a:r>
            <a:r>
              <a:rPr lang="en-US" sz="3200" b="1">
                <a:solidFill>
                  <a:schemeClr val="folHlink"/>
                </a:solidFill>
                <a:latin typeface="Univers 55"/>
              </a:rPr>
              <a:t>C.N.S:</a:t>
            </a:r>
          </a:p>
          <a:p>
            <a:pPr>
              <a:lnSpc>
                <a:spcPct val="125000"/>
              </a:lnSpc>
              <a:buFontTx/>
              <a:buNone/>
              <a:defRPr/>
            </a:pPr>
            <a:r>
              <a:rPr lang="en-US" sz="3200" b="1">
                <a:solidFill>
                  <a:schemeClr val="accent2"/>
                </a:solidFill>
                <a:latin typeface="Univers 55"/>
              </a:rPr>
              <a:t> </a:t>
            </a:r>
            <a:r>
              <a:rPr lang="en-US" sz="3200" b="1">
                <a:latin typeface="Univers 55"/>
                <a:sym typeface="Wingdings 3" pitchFamily="18" charset="2"/>
              </a:rPr>
              <a:t></a:t>
            </a:r>
            <a:r>
              <a:rPr lang="en-US" sz="3200" b="1" i="1">
                <a:latin typeface="Univers 55"/>
              </a:rPr>
              <a:t>THE 2 MOST IMPORTANT 	Physiological Considerations</a:t>
            </a:r>
          </a:p>
          <a:p>
            <a:pPr>
              <a:lnSpc>
                <a:spcPct val="125000"/>
              </a:lnSpc>
              <a:buFontTx/>
              <a:buNone/>
              <a:defRPr/>
            </a:pPr>
            <a:r>
              <a:rPr lang="en-US" sz="3200" b="1" i="1">
                <a:latin typeface="Univers 55"/>
              </a:rPr>
              <a:t>		IN PEDIATRIC RESCUE are:</a:t>
            </a:r>
          </a:p>
          <a:p>
            <a:pPr algn="ctr">
              <a:lnSpc>
                <a:spcPct val="125000"/>
              </a:lnSpc>
              <a:buFontTx/>
              <a:buNone/>
              <a:defRPr/>
            </a:pPr>
            <a:r>
              <a:rPr lang="en-US" sz="3200" b="1">
                <a:solidFill>
                  <a:schemeClr val="accent2"/>
                </a:solidFill>
                <a:latin typeface="Univers 55"/>
              </a:rPr>
              <a:t> </a:t>
            </a:r>
            <a:r>
              <a:rPr lang="en-US" sz="3200" b="1">
                <a:solidFill>
                  <a:srgbClr val="FF4F4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/>
              </a:rPr>
              <a:t>High MYOCARDIAL -  MVO</a:t>
            </a:r>
            <a:r>
              <a:rPr lang="en-US" sz="2400" b="1">
                <a:solidFill>
                  <a:srgbClr val="FF4F4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/>
              </a:rPr>
              <a:t>2</a:t>
            </a:r>
          </a:p>
          <a:p>
            <a:pPr algn="ctr">
              <a:lnSpc>
                <a:spcPct val="125000"/>
              </a:lnSpc>
              <a:buFontTx/>
              <a:buNone/>
              <a:defRPr/>
            </a:pPr>
            <a:r>
              <a:rPr lang="en-US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/>
              </a:rPr>
              <a:t>High BRAIN – CNS “VO</a:t>
            </a:r>
            <a:r>
              <a:rPr lang="en-US" sz="2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/>
              </a:rPr>
              <a:t>2</a:t>
            </a:r>
            <a:r>
              <a:rPr lang="en-US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/>
              </a:rPr>
              <a:t>”</a:t>
            </a:r>
          </a:p>
        </p:txBody>
      </p:sp>
      <p:sp>
        <p:nvSpPr>
          <p:cNvPr id="111619" name="Rectangle 4"/>
          <p:cNvSpPr>
            <a:spLocks noChangeArrowheads="1"/>
          </p:cNvSpPr>
          <p:nvPr/>
        </p:nvSpPr>
        <p:spPr bwMode="auto">
          <a:xfrm>
            <a:off x="406400" y="685800"/>
            <a:ext cx="83994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</a:pPr>
            <a:endParaRPr lang="en-CA" sz="6000" b="1">
              <a:solidFill>
                <a:schemeClr val="accent2"/>
              </a:solidFill>
              <a:latin typeface="Helvetica 75 Bold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94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94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94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94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94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94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94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94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94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94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94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94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4370" grpId="0"/>
      <p:bldP spid="1594371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7162800" cy="2133600"/>
          </a:xfrm>
        </p:spPr>
        <p:txBody>
          <a:bodyPr lIns="92075" tIns="46038" rIns="92075" bIns="46038"/>
          <a:lstStyle/>
          <a:p>
            <a:r>
              <a:rPr lang="en-US" sz="4800" i="1" smtClean="0">
                <a:solidFill>
                  <a:schemeClr val="tx1"/>
                </a:solidFill>
              </a:rPr>
              <a:t>Pediatric </a:t>
            </a:r>
            <a:br>
              <a:rPr lang="en-US" sz="4800" i="1" smtClean="0">
                <a:solidFill>
                  <a:schemeClr val="tx1"/>
                </a:solidFill>
              </a:rPr>
            </a:br>
            <a:r>
              <a:rPr lang="en-US" sz="4800" i="1" smtClean="0">
                <a:solidFill>
                  <a:schemeClr val="tx1"/>
                </a:solidFill>
              </a:rPr>
              <a:t>Considerations</a:t>
            </a:r>
          </a:p>
        </p:txBody>
      </p:sp>
      <p:sp>
        <p:nvSpPr>
          <p:cNvPr id="1881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05000"/>
            <a:ext cx="8262938" cy="4419600"/>
          </a:xfrm>
          <a:ln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buFontTx/>
              <a:buNone/>
              <a:defRPr/>
            </a:pPr>
            <a:r>
              <a:rPr lang="en-US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/>
              </a:rPr>
              <a:t>C.N.S:</a:t>
            </a:r>
          </a:p>
          <a:p>
            <a:pPr>
              <a:lnSpc>
                <a:spcPct val="100000"/>
              </a:lnSpc>
              <a:buFontTx/>
              <a:buNone/>
              <a:defRPr/>
            </a:pPr>
            <a:endParaRPr lang="en-US" sz="32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nivers 55"/>
            </a:endParaRPr>
          </a:p>
          <a:p>
            <a:pPr>
              <a:lnSpc>
                <a:spcPct val="100000"/>
              </a:lnSpc>
              <a:buFontTx/>
              <a:buNone/>
              <a:defRPr/>
            </a:pPr>
            <a:r>
              <a:rPr lang="en-US" sz="3200">
                <a:solidFill>
                  <a:schemeClr val="folHlink"/>
                </a:solidFill>
                <a:latin typeface="Univers 55"/>
              </a:rPr>
              <a:t>The CPR / BLS guideline of: </a:t>
            </a:r>
          </a:p>
          <a:p>
            <a:pPr>
              <a:lnSpc>
                <a:spcPct val="100000"/>
              </a:lnSpc>
              <a:buFontTx/>
              <a:buNone/>
              <a:defRPr/>
            </a:pPr>
            <a:r>
              <a:rPr lang="en-US" sz="3200">
                <a:solidFill>
                  <a:schemeClr val="folHlink"/>
                </a:solidFill>
                <a:latin typeface="Univers 55"/>
              </a:rPr>
              <a:t>“3 – 6 minutes until permanent brain damage begins” is for the adult </a:t>
            </a:r>
            <a:r>
              <a:rPr lang="en-US" sz="3200" u="sng">
                <a:solidFill>
                  <a:schemeClr val="folHlink"/>
                </a:solidFill>
                <a:latin typeface="Univers 55"/>
              </a:rPr>
              <a:t>without</a:t>
            </a:r>
            <a:r>
              <a:rPr lang="en-US" sz="3200">
                <a:solidFill>
                  <a:schemeClr val="folHlink"/>
                </a:solidFill>
                <a:latin typeface="Univers 55"/>
              </a:rPr>
              <a:t> an O</a:t>
            </a:r>
            <a:r>
              <a:rPr lang="en-US" sz="2400">
                <a:solidFill>
                  <a:schemeClr val="folHlink"/>
                </a:solidFill>
                <a:latin typeface="Univers 55"/>
              </a:rPr>
              <a:t>2</a:t>
            </a:r>
            <a:r>
              <a:rPr lang="en-US" sz="3200">
                <a:solidFill>
                  <a:schemeClr val="folHlink"/>
                </a:solidFill>
                <a:latin typeface="Univers 55"/>
              </a:rPr>
              <a:t> debt and does </a:t>
            </a:r>
            <a:r>
              <a:rPr lang="en-US" sz="3200" i="1" u="sng">
                <a:solidFill>
                  <a:srgbClr val="FF3300"/>
                </a:solidFill>
                <a:latin typeface="Univers 55"/>
              </a:rPr>
              <a:t>NOT</a:t>
            </a:r>
            <a:r>
              <a:rPr lang="en-US" sz="3200">
                <a:solidFill>
                  <a:schemeClr val="folHlink"/>
                </a:solidFill>
                <a:latin typeface="Univers 55"/>
              </a:rPr>
              <a:t> apply in pediatric life.</a:t>
            </a:r>
          </a:p>
          <a:p>
            <a:pPr>
              <a:lnSpc>
                <a:spcPct val="100000"/>
              </a:lnSpc>
              <a:buFontTx/>
              <a:buNone/>
              <a:defRPr/>
            </a:pPr>
            <a:endParaRPr lang="en-US" sz="3200" b="1">
              <a:solidFill>
                <a:srgbClr val="FF3300"/>
              </a:solidFill>
              <a:latin typeface="Univers 55"/>
            </a:endParaRPr>
          </a:p>
          <a:p>
            <a:pPr>
              <a:lnSpc>
                <a:spcPct val="100000"/>
              </a:lnSpc>
              <a:buFontTx/>
              <a:buNone/>
              <a:defRPr/>
            </a:pPr>
            <a:r>
              <a:rPr lang="en-US" sz="3200" b="1">
                <a:solidFill>
                  <a:srgbClr val="FF3300"/>
                </a:solidFill>
                <a:latin typeface="Univers 55"/>
              </a:rPr>
              <a:t>IT’S MORE IN THE ORDER OF </a:t>
            </a:r>
            <a:r>
              <a:rPr lang="en-US" sz="3200" b="1" u="sng">
                <a:solidFill>
                  <a:srgbClr val="FF3300"/>
                </a:solidFill>
                <a:latin typeface="Univers 55"/>
              </a:rPr>
              <a:t>1 MINUTE</a:t>
            </a:r>
            <a:r>
              <a:rPr lang="en-US" sz="3200" b="1">
                <a:solidFill>
                  <a:srgbClr val="FF3300"/>
                </a:solidFill>
                <a:latin typeface="Univers 55"/>
              </a:rPr>
              <a:t>!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81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81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81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81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81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81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81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81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1091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457200"/>
            <a:ext cx="8399463" cy="1676400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sz="5400" i="1" smtClean="0">
                <a:solidFill>
                  <a:schemeClr val="tx1"/>
                </a:solidFill>
              </a:rPr>
              <a:t>Pediatric </a:t>
            </a:r>
            <a:br>
              <a:rPr lang="en-US" sz="5400" i="1" smtClean="0">
                <a:solidFill>
                  <a:schemeClr val="tx1"/>
                </a:solidFill>
              </a:rPr>
            </a:br>
            <a:r>
              <a:rPr lang="en-US" sz="5400" i="1" smtClean="0">
                <a:solidFill>
                  <a:schemeClr val="tx1"/>
                </a:solidFill>
              </a:rPr>
              <a:t>Considerations</a:t>
            </a:r>
          </a:p>
        </p:txBody>
      </p:sp>
      <p:sp>
        <p:nvSpPr>
          <p:cNvPr id="2254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971800"/>
            <a:ext cx="8229600" cy="2819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buFontTx/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Univers 55"/>
              </a:rPr>
              <a:t>Drug (local anesthetic) impact: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3600" b="1" dirty="0" smtClean="0">
                <a:solidFill>
                  <a:srgbClr val="FFCC00"/>
                </a:solidFill>
                <a:latin typeface="Univers 55"/>
              </a:rPr>
              <a:t> Unpredictable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3200" b="1" dirty="0" smtClean="0">
                <a:latin typeface="Univers 55"/>
              </a:rPr>
              <a:t> Blood Brain Barrier: </a:t>
            </a:r>
            <a:r>
              <a:rPr lang="en-US" sz="3200" b="1" dirty="0" smtClean="0">
                <a:solidFill>
                  <a:srgbClr val="FFCC00"/>
                </a:solidFill>
                <a:latin typeface="Univers 55"/>
              </a:rPr>
              <a:t>is</a:t>
            </a:r>
            <a:r>
              <a:rPr lang="en-US" sz="3200" b="1" dirty="0" smtClean="0">
                <a:latin typeface="Univers 55"/>
              </a:rPr>
              <a:t> </a:t>
            </a:r>
            <a:r>
              <a:rPr lang="en-US" sz="3600" b="1" dirty="0" smtClean="0">
                <a:solidFill>
                  <a:srgbClr val="FFCC00"/>
                </a:solidFill>
                <a:latin typeface="Univers 55"/>
              </a:rPr>
              <a:t>immature </a:t>
            </a:r>
          </a:p>
          <a:p>
            <a:pPr>
              <a:lnSpc>
                <a:spcPct val="125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3200" b="1" dirty="0" smtClean="0">
                <a:latin typeface="Univers 55"/>
              </a:rPr>
              <a:t> </a:t>
            </a:r>
            <a:r>
              <a:rPr lang="en-US" sz="3200" b="1" dirty="0" smtClean="0">
                <a:latin typeface="Univers 55"/>
                <a:sym typeface="Wingdings 3" pitchFamily="18" charset="2"/>
              </a:rPr>
              <a:t> </a:t>
            </a:r>
            <a:r>
              <a:rPr lang="en-US" sz="3200" b="1" dirty="0" smtClean="0">
                <a:latin typeface="Univers 55"/>
              </a:rPr>
              <a:t>Metabolism due to </a:t>
            </a:r>
            <a:r>
              <a:rPr lang="en-US" sz="3600" b="1" dirty="0" smtClean="0">
                <a:solidFill>
                  <a:srgbClr val="FFCC00"/>
                </a:solidFill>
                <a:latin typeface="Univers 55"/>
              </a:rPr>
              <a:t>immature liver</a:t>
            </a:r>
          </a:p>
        </p:txBody>
      </p:sp>
      <p:sp>
        <p:nvSpPr>
          <p:cNvPr id="2254852" name="Rectangle 4"/>
          <p:cNvSpPr>
            <a:spLocks noChangeArrowheads="1"/>
          </p:cNvSpPr>
          <p:nvPr/>
        </p:nvSpPr>
        <p:spPr bwMode="auto">
          <a:xfrm>
            <a:off x="406400" y="685800"/>
            <a:ext cx="83994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</a:pPr>
            <a:endParaRPr lang="en-CA" sz="6000" b="1">
              <a:solidFill>
                <a:schemeClr val="accent2"/>
              </a:solidFill>
              <a:latin typeface="Helvetica 75 Bold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54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4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4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4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4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4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4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4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4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4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54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4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4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54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4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850" grpId="0" autoUpdateAnimBg="0"/>
      <p:bldP spid="2254851" grpId="0" build="p" autoUpdateAnimBg="0"/>
      <p:bldP spid="2254852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533400"/>
            <a:ext cx="8399463" cy="2133600"/>
          </a:xfrm>
        </p:spPr>
        <p:txBody>
          <a:bodyPr lIns="92075" tIns="46038" rIns="92075" bIns="46038"/>
          <a:lstStyle/>
          <a:p>
            <a:pPr>
              <a:lnSpc>
                <a:spcPct val="100000"/>
              </a:lnSpc>
            </a:pPr>
            <a:r>
              <a:rPr lang="en-US" sz="4800" i="1" smtClean="0">
                <a:solidFill>
                  <a:srgbClr val="FFFFFF"/>
                </a:solidFill>
              </a:rPr>
              <a:t>Pediatric </a:t>
            </a:r>
            <a:br>
              <a:rPr lang="en-US" sz="4800" i="1" smtClean="0">
                <a:solidFill>
                  <a:srgbClr val="FFFFFF"/>
                </a:solidFill>
              </a:rPr>
            </a:br>
            <a:r>
              <a:rPr lang="en-US" sz="4800" i="1" smtClean="0">
                <a:solidFill>
                  <a:srgbClr val="FFFFFF"/>
                </a:solidFill>
              </a:rPr>
              <a:t>Considerations</a:t>
            </a:r>
          </a:p>
        </p:txBody>
      </p:sp>
      <p:sp>
        <p:nvSpPr>
          <p:cNvPr id="1598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135313"/>
            <a:ext cx="8229600" cy="2990850"/>
          </a:xfrm>
          <a:ln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buFontTx/>
              <a:buNone/>
              <a:defRPr/>
            </a:pPr>
            <a:r>
              <a:rPr lang="en-US" sz="4800" b="1" i="1">
                <a:solidFill>
                  <a:srgbClr val="1FE95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/>
              </a:rPr>
              <a:t>COMMUNICATION</a:t>
            </a:r>
          </a:p>
          <a:p>
            <a:pPr algn="ctr">
              <a:lnSpc>
                <a:spcPct val="100000"/>
              </a:lnSpc>
              <a:buFontTx/>
              <a:buNone/>
              <a:defRPr/>
            </a:pPr>
            <a:r>
              <a:rPr lang="en-US" sz="4800" b="1" i="1">
                <a:solidFill>
                  <a:srgbClr val="1FE95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/>
              </a:rPr>
              <a:t>DIFFICULTIES!</a:t>
            </a:r>
          </a:p>
          <a:p>
            <a:pPr algn="ctr">
              <a:lnSpc>
                <a:spcPct val="100000"/>
              </a:lnSpc>
              <a:buFontTx/>
              <a:buNone/>
              <a:defRPr/>
            </a:pPr>
            <a:endParaRPr lang="en-US" sz="4800" b="1" i="1">
              <a:solidFill>
                <a:srgbClr val="EE1A3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nivers 55"/>
            </a:endParaRPr>
          </a:p>
        </p:txBody>
      </p:sp>
      <p:sp>
        <p:nvSpPr>
          <p:cNvPr id="117763" name="Rectangle 4"/>
          <p:cNvSpPr>
            <a:spLocks noChangeArrowheads="1"/>
          </p:cNvSpPr>
          <p:nvPr/>
        </p:nvSpPr>
        <p:spPr bwMode="auto">
          <a:xfrm>
            <a:off x="406400" y="0"/>
            <a:ext cx="83994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lnSpc>
                <a:spcPct val="80000"/>
              </a:lnSpc>
            </a:pPr>
            <a:endParaRPr lang="en-CA" sz="1800">
              <a:latin typeface="Univers 55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98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98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98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98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8467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2133600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altLang="en-US" sz="6000" smtClean="0">
                <a:solidFill>
                  <a:schemeClr val="accent1"/>
                </a:solidFill>
              </a:rPr>
              <a:t>Equipment Adjunct Management </a:t>
            </a:r>
            <a:br>
              <a:rPr lang="en-US" altLang="en-US" sz="6000" smtClean="0">
                <a:solidFill>
                  <a:schemeClr val="accent1"/>
                </a:solidFill>
              </a:rPr>
            </a:br>
            <a:endParaRPr lang="en-US" altLang="en-US" sz="5400" smtClean="0">
              <a:solidFill>
                <a:schemeClr val="accent1"/>
              </a:solidFill>
            </a:endParaRPr>
          </a:p>
        </p:txBody>
      </p:sp>
      <p:sp>
        <p:nvSpPr>
          <p:cNvPr id="2434051" name="Rectangle 3"/>
          <p:cNvSpPr>
            <a:spLocks noChangeArrowheads="1"/>
          </p:cNvSpPr>
          <p:nvPr/>
        </p:nvSpPr>
        <p:spPr bwMode="auto">
          <a:xfrm>
            <a:off x="609600" y="2209800"/>
            <a:ext cx="777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6000"/>
              </a:lnSpc>
            </a:pPr>
            <a:r>
              <a:rPr lang="en-US" altLang="en-US" sz="4400" b="1"/>
              <a:t>It is ideal to be able to use the emergency armamentaria in day-to-day dentistry, for cost efficiency, familiarity and for practice!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34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3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4050" grpId="0" autoUpdateAnimBg="0"/>
      <p:bldP spid="243405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2133600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altLang="en-US" sz="6000" smtClean="0">
                <a:solidFill>
                  <a:schemeClr val="accent1"/>
                </a:solidFill>
              </a:rPr>
              <a:t>Management </a:t>
            </a:r>
            <a:br>
              <a:rPr lang="en-US" altLang="en-US" sz="6000" smtClean="0">
                <a:solidFill>
                  <a:schemeClr val="accent1"/>
                </a:solidFill>
              </a:rPr>
            </a:br>
            <a:r>
              <a:rPr lang="en-US" altLang="en-US" sz="6000" smtClean="0">
                <a:solidFill>
                  <a:schemeClr val="accent1"/>
                </a:solidFill>
              </a:rPr>
              <a:t>of Airway</a:t>
            </a:r>
            <a:endParaRPr lang="en-US" altLang="en-US" sz="5400" smtClean="0">
              <a:solidFill>
                <a:schemeClr val="accent1"/>
              </a:solidFill>
            </a:endParaRPr>
          </a:p>
        </p:txBody>
      </p:sp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609600" y="2209800"/>
            <a:ext cx="7772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6000"/>
              </a:lnSpc>
            </a:pPr>
            <a:r>
              <a:rPr lang="en-US" altLang="en-US" sz="4400" b="1"/>
              <a:t>Actions &amp; Armamentarium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 autoUpdateAnimBg="0"/>
      <p:bldP spid="8090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4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382000" cy="5105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4000" b="1" smtClean="0">
                <a:solidFill>
                  <a:srgbClr val="FF3300"/>
                </a:solidFill>
              </a:rPr>
              <a:t>Know Each Patient’s </a:t>
            </a:r>
            <a:r>
              <a:rPr lang="en-US" sz="6600" b="1" smtClean="0">
                <a:solidFill>
                  <a:srgbClr val="FF3300"/>
                </a:solidFill>
              </a:rPr>
              <a:t>A</a:t>
            </a:r>
            <a:r>
              <a:rPr lang="en-US" sz="4000" b="1" smtClean="0">
                <a:solidFill>
                  <a:srgbClr val="FF3300"/>
                </a:solidFill>
              </a:rPr>
              <a:t>irway</a:t>
            </a:r>
          </a:p>
          <a:p>
            <a:pPr>
              <a:lnSpc>
                <a:spcPct val="90000"/>
              </a:lnSpc>
            </a:pPr>
            <a:r>
              <a:rPr lang="en-US" sz="4000" b="1" smtClean="0">
                <a:solidFill>
                  <a:schemeClr val="folHlink"/>
                </a:solidFill>
              </a:rPr>
              <a:t>Always Maintain Patency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4000" b="1" smtClean="0">
                <a:solidFill>
                  <a:schemeClr val="folHlink"/>
                </a:solidFill>
              </a:rPr>
              <a:t>Head Position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4000" b="1" smtClean="0">
                <a:solidFill>
                  <a:schemeClr val="folHlink"/>
                </a:solidFill>
              </a:rPr>
              <a:t>Clear Debris</a:t>
            </a:r>
          </a:p>
          <a:p>
            <a:pPr>
              <a:lnSpc>
                <a:spcPct val="90000"/>
              </a:lnSpc>
            </a:pPr>
            <a:r>
              <a:rPr lang="en-US" sz="4000" b="1" smtClean="0">
                <a:solidFill>
                  <a:srgbClr val="00FFFF"/>
                </a:solidFill>
              </a:rPr>
              <a:t>Use Throat Partitions</a:t>
            </a:r>
            <a:r>
              <a:rPr lang="en-US" sz="4000" b="1" smtClean="0"/>
              <a:t> </a:t>
            </a:r>
          </a:p>
          <a:p>
            <a:pPr>
              <a:lnSpc>
                <a:spcPct val="90000"/>
              </a:lnSpc>
            </a:pPr>
            <a:r>
              <a:rPr lang="en-US" sz="4000" b="1" smtClean="0">
                <a:solidFill>
                  <a:schemeClr val="tx2"/>
                </a:solidFill>
              </a:rPr>
              <a:t>Use </a:t>
            </a:r>
            <a:r>
              <a:rPr lang="en-US" sz="4000" b="1" u="sng" smtClean="0">
                <a:solidFill>
                  <a:schemeClr val="tx2"/>
                </a:solidFill>
              </a:rPr>
              <a:t>Rubber Dam</a:t>
            </a:r>
            <a:r>
              <a:rPr lang="en-US" sz="4000" b="1" smtClean="0">
                <a:solidFill>
                  <a:schemeClr val="tx2"/>
                </a:solidFill>
              </a:rPr>
              <a:t> When Possible</a:t>
            </a:r>
          </a:p>
          <a:p>
            <a:pPr>
              <a:lnSpc>
                <a:spcPct val="90000"/>
              </a:lnSpc>
            </a:pPr>
            <a:endParaRPr lang="en-US" sz="4000" b="1" smtClean="0">
              <a:solidFill>
                <a:schemeClr val="tx2"/>
              </a:solidFill>
            </a:endParaRPr>
          </a:p>
        </p:txBody>
      </p:sp>
      <p:sp>
        <p:nvSpPr>
          <p:cNvPr id="2484227" name="Rectangle 3"/>
          <p:cNvSpPr>
            <a:spLocks noChangeArrowheads="1"/>
          </p:cNvSpPr>
          <p:nvPr/>
        </p:nvSpPr>
        <p:spPr bwMode="auto">
          <a:xfrm>
            <a:off x="685800" y="152400"/>
            <a:ext cx="762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 eaLnBrk="0" hangingPunct="0"/>
            <a:r>
              <a:rPr lang="en-US">
                <a:latin typeface="Arial Black" pitchFamily="34" charset="0"/>
              </a:rPr>
              <a:t>Airway Considerations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84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84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4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84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84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4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84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84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4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84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84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4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84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84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42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842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842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42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842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842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4226" grpId="0" build="p"/>
      <p:bldP spid="24842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991600" cy="1676400"/>
          </a:xfrm>
        </p:spPr>
        <p:txBody>
          <a:bodyPr/>
          <a:lstStyle/>
          <a:p>
            <a:pPr algn="l"/>
            <a:r>
              <a:rPr lang="en-US" altLang="en-US" sz="4400" i="1" dirty="0" smtClean="0">
                <a:solidFill>
                  <a:srgbClr val="FF0000"/>
                </a:solidFill>
              </a:rPr>
              <a:t>“</a:t>
            </a:r>
            <a:r>
              <a:rPr lang="en-US" altLang="en-US" sz="4400" i="1" u="sng" dirty="0" smtClean="0">
                <a:solidFill>
                  <a:srgbClr val="FF0000"/>
                </a:solidFill>
              </a:rPr>
              <a:t>Emergency</a:t>
            </a:r>
            <a:r>
              <a:rPr lang="en-US" altLang="en-US" sz="4400" i="1" dirty="0" smtClean="0">
                <a:solidFill>
                  <a:srgbClr val="FF0000"/>
                </a:solidFill>
              </a:rPr>
              <a:t>”		  </a:t>
            </a:r>
            <a:r>
              <a:rPr lang="en-US" altLang="en-US" sz="4400" i="1" u="sng" dirty="0" smtClean="0">
                <a:solidFill>
                  <a:srgbClr val="FF0000"/>
                </a:solidFill>
              </a:rPr>
              <a:t>n</a:t>
            </a:r>
            <a:r>
              <a:rPr lang="en-US" altLang="en-US" sz="4400" i="1" dirty="0" smtClean="0">
                <a:solidFill>
                  <a:srgbClr val="FF0000"/>
                </a:solidFill>
              </a:rPr>
              <a:t>=</a:t>
            </a:r>
            <a:r>
              <a:rPr lang="en-US" altLang="en-US" sz="4400" i="1" u="sng" dirty="0" smtClean="0">
                <a:solidFill>
                  <a:srgbClr val="FF0000"/>
                </a:solidFill>
              </a:rPr>
              <a:t>30,608</a:t>
            </a:r>
            <a:br>
              <a:rPr lang="en-US" altLang="en-US" sz="4400" i="1" u="sng" dirty="0" smtClean="0">
                <a:solidFill>
                  <a:srgbClr val="FF0000"/>
                </a:solidFill>
              </a:rPr>
            </a:br>
            <a:r>
              <a:rPr lang="en-US" altLang="en-US" sz="4400" i="1" u="sng" dirty="0" smtClean="0">
                <a:solidFill>
                  <a:schemeClr val="accent1"/>
                </a:solidFill>
              </a:rPr>
              <a:t/>
            </a:r>
            <a:br>
              <a:rPr lang="en-US" altLang="en-US" sz="4400" i="1" u="sng" dirty="0" smtClean="0">
                <a:solidFill>
                  <a:schemeClr val="accent1"/>
                </a:solidFill>
              </a:rPr>
            </a:br>
            <a:r>
              <a:rPr lang="en-US" altLang="en-US" sz="4400" i="1" u="sng" dirty="0" smtClean="0">
                <a:solidFill>
                  <a:srgbClr val="15E70B"/>
                </a:solidFill>
              </a:rPr>
              <a:t>ANNOYANCES:</a:t>
            </a:r>
          </a:p>
        </p:txBody>
      </p:sp>
      <p:sp>
        <p:nvSpPr>
          <p:cNvPr id="2239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2438400"/>
            <a:ext cx="8382000" cy="4419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75000"/>
              </a:lnSpc>
              <a:buFontTx/>
              <a:buNone/>
              <a:tabLst>
                <a:tab pos="5538788" algn="l"/>
              </a:tabLst>
            </a:pPr>
            <a:endParaRPr lang="en-US" altLang="en-US" sz="3600" b="1" dirty="0" smtClean="0">
              <a:solidFill>
                <a:srgbClr val="6AF2FC"/>
              </a:solidFill>
            </a:endParaRPr>
          </a:p>
          <a:p>
            <a:pPr>
              <a:lnSpc>
                <a:spcPct val="75000"/>
              </a:lnSpc>
              <a:buFontTx/>
              <a:buNone/>
              <a:tabLst>
                <a:tab pos="5538788" algn="l"/>
              </a:tabLst>
            </a:pPr>
            <a:r>
              <a:rPr lang="en-US" altLang="en-US" sz="3600" b="1" dirty="0" smtClean="0">
                <a:solidFill>
                  <a:srgbClr val="15E70B"/>
                </a:solidFill>
              </a:rPr>
              <a:t>Syncope                             	15,407</a:t>
            </a:r>
          </a:p>
          <a:p>
            <a:pPr>
              <a:lnSpc>
                <a:spcPct val="75000"/>
              </a:lnSpc>
              <a:buFontTx/>
              <a:buNone/>
              <a:tabLst>
                <a:tab pos="5538788" algn="l"/>
              </a:tabLst>
            </a:pPr>
            <a:r>
              <a:rPr lang="en-US" altLang="en-US" sz="3600" b="1" dirty="0" smtClean="0">
                <a:solidFill>
                  <a:srgbClr val="15E70B"/>
                </a:solidFill>
              </a:rPr>
              <a:t>Mild Allergy	  2,583</a:t>
            </a:r>
          </a:p>
          <a:p>
            <a:pPr>
              <a:lnSpc>
                <a:spcPct val="75000"/>
              </a:lnSpc>
              <a:buFontTx/>
              <a:buNone/>
              <a:tabLst>
                <a:tab pos="5538788" algn="l"/>
              </a:tabLst>
            </a:pPr>
            <a:r>
              <a:rPr lang="en-US" altLang="en-US" sz="3600" b="1" dirty="0" smtClean="0">
                <a:solidFill>
                  <a:srgbClr val="15E70B"/>
                </a:solidFill>
              </a:rPr>
              <a:t>Postural Hypotension	  2,475</a:t>
            </a:r>
          </a:p>
          <a:p>
            <a:pPr>
              <a:lnSpc>
                <a:spcPct val="75000"/>
              </a:lnSpc>
              <a:buFontTx/>
              <a:buNone/>
              <a:tabLst>
                <a:tab pos="5538788" algn="l"/>
              </a:tabLst>
            </a:pPr>
            <a:r>
              <a:rPr lang="en-US" altLang="en-US" sz="3600" b="1" dirty="0" smtClean="0">
                <a:solidFill>
                  <a:srgbClr val="15E70B"/>
                </a:solidFill>
              </a:rPr>
              <a:t>Hyperventilation	  1,326</a:t>
            </a:r>
          </a:p>
          <a:p>
            <a:pPr>
              <a:lnSpc>
                <a:spcPct val="75000"/>
              </a:lnSpc>
              <a:buFontTx/>
              <a:buNone/>
              <a:tabLst>
                <a:tab pos="5538788" algn="l"/>
              </a:tabLst>
            </a:pPr>
            <a:r>
              <a:rPr lang="en-US" altLang="en-US" sz="3600" b="1" dirty="0" smtClean="0">
                <a:solidFill>
                  <a:srgbClr val="15E70B"/>
                </a:solidFill>
              </a:rPr>
              <a:t>Epinephrine Reaction	     913 </a:t>
            </a:r>
          </a:p>
          <a:p>
            <a:pPr>
              <a:lnSpc>
                <a:spcPct val="75000"/>
              </a:lnSpc>
              <a:buFontTx/>
              <a:buNone/>
              <a:tabLst>
                <a:tab pos="5538788" algn="l"/>
              </a:tabLst>
            </a:pPr>
            <a:endParaRPr lang="en-US" altLang="en-US" sz="3600" b="1" dirty="0" smtClean="0">
              <a:solidFill>
                <a:schemeClr val="folHlink"/>
              </a:solidFill>
            </a:endParaRPr>
          </a:p>
          <a:p>
            <a:pPr algn="r">
              <a:lnSpc>
                <a:spcPct val="85000"/>
              </a:lnSpc>
              <a:spcBef>
                <a:spcPts val="1800"/>
              </a:spcBef>
              <a:buFontTx/>
              <a:buNone/>
              <a:tabLst>
                <a:tab pos="5538788" algn="l"/>
              </a:tabLst>
            </a:pPr>
            <a:endParaRPr lang="en-US" altLang="en-US" sz="2000" dirty="0" smtClean="0"/>
          </a:p>
          <a:p>
            <a:pPr algn="r">
              <a:lnSpc>
                <a:spcPct val="85000"/>
              </a:lnSpc>
              <a:spcBef>
                <a:spcPts val="1800"/>
              </a:spcBef>
              <a:buFontTx/>
              <a:buNone/>
              <a:tabLst>
                <a:tab pos="5538788" algn="l"/>
              </a:tabLst>
            </a:pPr>
            <a:r>
              <a:rPr lang="en-US" altLang="en-US" sz="2000" dirty="0" smtClean="0"/>
              <a:t>Martin &amp; Ellis JADA 112:499-501, 1986 </a:t>
            </a:r>
            <a:r>
              <a:rPr lang="en-US" altLang="en-US" sz="2000" dirty="0" err="1" smtClean="0"/>
              <a:t>Malamed</a:t>
            </a:r>
            <a:r>
              <a:rPr lang="en-US" altLang="en-US" sz="2000" dirty="0" smtClean="0"/>
              <a:t> JADA 124:4-53, 1993</a:t>
            </a:r>
          </a:p>
          <a:p>
            <a:pPr>
              <a:lnSpc>
                <a:spcPct val="85000"/>
              </a:lnSpc>
              <a:buFontTx/>
              <a:buNone/>
              <a:tabLst>
                <a:tab pos="5538788" algn="l"/>
              </a:tabLst>
            </a:pP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39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9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39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39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39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9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39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39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39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9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39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39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39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9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39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39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39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9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39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39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39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9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39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39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39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9490" grpId="0" autoUpdateAnimBg="0"/>
      <p:bldP spid="2239491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715000" y="0"/>
            <a:ext cx="3124200" cy="1524000"/>
          </a:xfrm>
        </p:spPr>
        <p:txBody>
          <a:bodyPr/>
          <a:lstStyle/>
          <a:p>
            <a:r>
              <a:rPr lang="en-US" smtClean="0"/>
              <a:t>Mallampati Classes</a:t>
            </a:r>
            <a:endParaRPr lang="en-CA" smtClean="0"/>
          </a:p>
        </p:txBody>
      </p:sp>
      <p:sp>
        <p:nvSpPr>
          <p:cNvPr id="24862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562600" y="1447800"/>
            <a:ext cx="3276600" cy="5410200"/>
          </a:xfrm>
        </p:spPr>
        <p:txBody>
          <a:bodyPr/>
          <a:lstStyle/>
          <a:p>
            <a:pPr algn="l">
              <a:defRPr/>
            </a:pPr>
            <a:r>
              <a:rPr lang="en-CA" b="1">
                <a:solidFill>
                  <a:srgbClr val="15E70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en-CA" b="1">
                <a:solidFill>
                  <a:srgbClr val="15E70B"/>
                </a:solidFill>
              </a:rPr>
              <a:t>: uvula, soft palate line and pharynx fully visible</a:t>
            </a:r>
          </a:p>
          <a:p>
            <a:pPr algn="l">
              <a:defRPr/>
            </a:pPr>
            <a:endParaRPr lang="en-CA" b="1">
              <a:solidFill>
                <a:srgbClr val="15E70B"/>
              </a:solidFill>
            </a:endParaRPr>
          </a:p>
          <a:p>
            <a:pPr algn="l">
              <a:defRPr/>
            </a:pPr>
            <a:r>
              <a:rPr lang="en-CA" b="1">
                <a:solidFill>
                  <a:srgbClr val="15E70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II</a:t>
            </a:r>
            <a:r>
              <a:rPr lang="en-CA" b="1">
                <a:solidFill>
                  <a:srgbClr val="15E70B"/>
                </a:solidFill>
              </a:rPr>
              <a:t>: uvula, pharynx partially visible, soft palate line visible, </a:t>
            </a:r>
          </a:p>
          <a:p>
            <a:pPr algn="l">
              <a:defRPr/>
            </a:pPr>
            <a:endParaRPr lang="en-CA" b="1">
              <a:solidFill>
                <a:srgbClr val="15E70B"/>
              </a:solidFill>
            </a:endParaRPr>
          </a:p>
          <a:p>
            <a:pPr algn="l">
              <a:defRPr/>
            </a:pPr>
            <a:r>
              <a:rPr lang="en-CA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III</a:t>
            </a:r>
            <a:r>
              <a:rPr lang="en-CA" b="1">
                <a:solidFill>
                  <a:schemeClr val="folHlink"/>
                </a:solidFill>
              </a:rPr>
              <a:t>: uvula, pharynx NOT visible, soft palate line questionable</a:t>
            </a:r>
          </a:p>
          <a:p>
            <a:pPr algn="l">
              <a:defRPr/>
            </a:pPr>
            <a:endParaRPr lang="en-CA" b="1">
              <a:solidFill>
                <a:srgbClr val="EF0F44"/>
              </a:solidFill>
            </a:endParaRPr>
          </a:p>
          <a:p>
            <a:pPr algn="l">
              <a:defRPr/>
            </a:pPr>
            <a:r>
              <a:rPr lang="en-CA" b="1">
                <a:solidFill>
                  <a:srgbClr val="EF0F4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IV</a:t>
            </a:r>
            <a:r>
              <a:rPr lang="en-CA" b="1">
                <a:solidFill>
                  <a:srgbClr val="EF0F44"/>
                </a:solidFill>
              </a:rPr>
              <a:t>: nasopharynx, uvula completely invisible</a:t>
            </a:r>
          </a:p>
        </p:txBody>
      </p:sp>
      <p:pic>
        <p:nvPicPr>
          <p:cNvPr id="2486274" name="Picture 2" descr="Mallipani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07025" cy="685800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125956" name="Rectangle 6"/>
          <p:cNvSpPr>
            <a:spLocks noChangeArrowheads="1"/>
          </p:cNvSpPr>
          <p:nvPr/>
        </p:nvSpPr>
        <p:spPr bwMode="auto">
          <a:xfrm>
            <a:off x="0" y="3657600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ts val="2400"/>
              </a:lnSpc>
              <a:spcBef>
                <a:spcPts val="600"/>
              </a:spcBef>
            </a:pPr>
            <a:endParaRPr lang="en-CA" sz="2400" b="1">
              <a:solidFill>
                <a:schemeClr val="bg1"/>
              </a:solidFill>
            </a:endParaRPr>
          </a:p>
        </p:txBody>
      </p:sp>
      <p:sp>
        <p:nvSpPr>
          <p:cNvPr id="2486281" name="Rectangle 9"/>
          <p:cNvSpPr>
            <a:spLocks noChangeArrowheads="1"/>
          </p:cNvSpPr>
          <p:nvPr/>
        </p:nvSpPr>
        <p:spPr bwMode="auto">
          <a:xfrm>
            <a:off x="0" y="0"/>
            <a:ext cx="685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CA" b="1">
                <a:solidFill>
                  <a:srgbClr val="15E7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</a:t>
            </a:r>
          </a:p>
        </p:txBody>
      </p:sp>
      <p:sp>
        <p:nvSpPr>
          <p:cNvPr id="2486282" name="Rectangle 10"/>
          <p:cNvSpPr>
            <a:spLocks noChangeArrowheads="1"/>
          </p:cNvSpPr>
          <p:nvPr/>
        </p:nvSpPr>
        <p:spPr bwMode="auto">
          <a:xfrm>
            <a:off x="2514600" y="0"/>
            <a:ext cx="1143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CA" b="1">
                <a:solidFill>
                  <a:srgbClr val="15E7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II</a:t>
            </a:r>
          </a:p>
        </p:txBody>
      </p:sp>
      <p:sp>
        <p:nvSpPr>
          <p:cNvPr id="2486284" name="Rectangle 12"/>
          <p:cNvSpPr>
            <a:spLocks noChangeArrowheads="1"/>
          </p:cNvSpPr>
          <p:nvPr/>
        </p:nvSpPr>
        <p:spPr bwMode="auto">
          <a:xfrm>
            <a:off x="0" y="3581400"/>
            <a:ext cx="198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CA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III</a:t>
            </a:r>
          </a:p>
        </p:txBody>
      </p:sp>
      <p:sp>
        <p:nvSpPr>
          <p:cNvPr id="2486285" name="Rectangle 13"/>
          <p:cNvSpPr>
            <a:spLocks noChangeArrowheads="1"/>
          </p:cNvSpPr>
          <p:nvPr/>
        </p:nvSpPr>
        <p:spPr bwMode="auto">
          <a:xfrm>
            <a:off x="2819400" y="3657600"/>
            <a:ext cx="160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CA" b="1">
                <a:solidFill>
                  <a:srgbClr val="EF0F4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86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4038600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altLang="en-US" sz="7200" smtClean="0">
                <a:solidFill>
                  <a:schemeClr val="accent1"/>
                </a:solidFill>
              </a:rPr>
              <a:t>Airway </a:t>
            </a:r>
            <a:br>
              <a:rPr lang="en-US" altLang="en-US" sz="7200" smtClean="0">
                <a:solidFill>
                  <a:schemeClr val="accent1"/>
                </a:solidFill>
              </a:rPr>
            </a:br>
            <a:r>
              <a:rPr lang="en-US" altLang="en-US" sz="7200" smtClean="0">
                <a:solidFill>
                  <a:schemeClr val="accent1"/>
                </a:solidFill>
              </a:rPr>
              <a:t>Obstructions</a:t>
            </a:r>
            <a:br>
              <a:rPr lang="en-US" altLang="en-US" sz="7200" smtClean="0">
                <a:solidFill>
                  <a:schemeClr val="accent1"/>
                </a:solidFill>
              </a:rPr>
            </a:br>
            <a:r>
              <a:rPr lang="en-US" altLang="en-US" sz="7200" smtClean="0">
                <a:solidFill>
                  <a:schemeClr val="tx1"/>
                </a:solidFill>
              </a:rPr>
              <a:t>The </a:t>
            </a:r>
            <a:br>
              <a:rPr lang="en-US" altLang="en-US" sz="7200" smtClean="0">
                <a:solidFill>
                  <a:schemeClr val="tx1"/>
                </a:solidFill>
              </a:rPr>
            </a:br>
            <a:r>
              <a:rPr lang="en-US" altLang="en-US" sz="7200" smtClean="0">
                <a:solidFill>
                  <a:srgbClr val="FF0000"/>
                </a:solidFill>
              </a:rPr>
              <a:t>Conscious</a:t>
            </a:r>
            <a:r>
              <a:rPr lang="en-US" altLang="en-US" sz="7200" smtClean="0">
                <a:solidFill>
                  <a:schemeClr val="tx1"/>
                </a:solidFill>
              </a:rPr>
              <a:t> </a:t>
            </a:r>
            <a:br>
              <a:rPr lang="en-US" altLang="en-US" sz="7200" smtClean="0">
                <a:solidFill>
                  <a:schemeClr val="tx1"/>
                </a:solidFill>
              </a:rPr>
            </a:br>
            <a:r>
              <a:rPr lang="en-US" altLang="en-US" sz="7200" smtClean="0">
                <a:solidFill>
                  <a:schemeClr val="tx1"/>
                </a:solidFill>
              </a:rPr>
              <a:t>Victim</a:t>
            </a:r>
            <a:endParaRPr lang="en-US" altLang="en-US" sz="7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1548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2400"/>
            <a:ext cx="92202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099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752600"/>
          </a:xfrm>
        </p:spPr>
        <p:txBody>
          <a:bodyPr/>
          <a:lstStyle/>
          <a:p>
            <a:r>
              <a:rPr lang="en-US" smtClean="0">
                <a:solidFill>
                  <a:srgbClr val="996600"/>
                </a:solidFill>
              </a:rPr>
              <a:t>“Mouth Rester”…not a prop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8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8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8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88"/>
            <a:ext cx="9155113" cy="709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46" name="Rectangle 4"/>
          <p:cNvSpPr>
            <a:spLocks noGrp="1" noChangeArrowheads="1"/>
          </p:cNvSpPr>
          <p:nvPr>
            <p:ph type="title"/>
          </p:nvPr>
        </p:nvSpPr>
        <p:spPr>
          <a:xfrm>
            <a:off x="6553200" y="0"/>
            <a:ext cx="2590800" cy="2667000"/>
          </a:xfrm>
        </p:spPr>
        <p:txBody>
          <a:bodyPr/>
          <a:lstStyle/>
          <a:p>
            <a:r>
              <a:rPr lang="en-US" smtClean="0">
                <a:solidFill>
                  <a:srgbClr val="FFAC07"/>
                </a:solidFill>
              </a:rPr>
              <a:t>Don’t</a:t>
            </a:r>
            <a:br>
              <a:rPr lang="en-US" smtClean="0">
                <a:solidFill>
                  <a:srgbClr val="FFAC07"/>
                </a:solidFill>
              </a:rPr>
            </a:br>
            <a:r>
              <a:rPr lang="en-US" smtClean="0">
                <a:solidFill>
                  <a:srgbClr val="FFAC07"/>
                </a:solidFill>
              </a:rPr>
              <a:t/>
            </a:r>
            <a:br>
              <a:rPr lang="en-US" smtClean="0">
                <a:solidFill>
                  <a:srgbClr val="FFAC07"/>
                </a:solidFill>
              </a:rPr>
            </a:br>
            <a:r>
              <a:rPr lang="en-US" smtClean="0">
                <a:solidFill>
                  <a:srgbClr val="FFAC07"/>
                </a:solidFill>
              </a:rPr>
              <a:t> Swallow!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192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202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391400" cy="1524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Disposable Laryngoscope</a:t>
            </a:r>
          </a:p>
        </p:txBody>
      </p:sp>
      <p:sp>
        <p:nvSpPr>
          <p:cNvPr id="136196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724400"/>
            <a:ext cx="5867400" cy="1752600"/>
          </a:xfrm>
          <a:noFill/>
        </p:spPr>
        <p:txBody>
          <a:bodyPr/>
          <a:lstStyle/>
          <a:p>
            <a:pPr algn="l"/>
            <a:r>
              <a:rPr lang="en-US" sz="4400" b="1" dirty="0" smtClean="0"/>
              <a:t>“A tongue depressor</a:t>
            </a:r>
          </a:p>
          <a:p>
            <a:endParaRPr lang="en-US" sz="4400" b="1" dirty="0" smtClean="0"/>
          </a:p>
          <a:p>
            <a:r>
              <a:rPr lang="en-US" sz="4400" b="1" dirty="0" smtClean="0"/>
              <a:t> with a light on it”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92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619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619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6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6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6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6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5" grpId="0"/>
      <p:bldP spid="136196" grpId="0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1382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202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3400" y="609600"/>
            <a:ext cx="2590800" cy="1600200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Magill Forceps</a:t>
            </a:r>
          </a:p>
        </p:txBody>
      </p:sp>
      <p:sp>
        <p:nvSpPr>
          <p:cNvPr id="19241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81000" y="5486400"/>
            <a:ext cx="8763000" cy="1066800"/>
          </a:xfrm>
          <a:noFill/>
        </p:spPr>
        <p:txBody>
          <a:bodyPr/>
          <a:lstStyle/>
          <a:p>
            <a:endParaRPr lang="en-US" smtClean="0"/>
          </a:p>
          <a:p>
            <a:endParaRPr lang="en-US" smtClean="0"/>
          </a:p>
          <a:p>
            <a:pPr algn="l"/>
            <a:r>
              <a:rPr lang="en-US" b="1" smtClean="0">
                <a:sym typeface="Wingdings" pitchFamily="2" charset="2"/>
              </a:rPr>
              <a:t>         </a:t>
            </a:r>
            <a:r>
              <a:rPr lang="en-US" sz="3600" b="1" smtClean="0"/>
              <a:t>Serated, circular tips, double lumen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2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2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4101" grpI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14029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034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839200" cy="1371600"/>
          </a:xfrm>
        </p:spPr>
        <p:txBody>
          <a:bodyPr/>
          <a:lstStyle/>
          <a:p>
            <a:pPr algn="l"/>
            <a:r>
              <a:rPr lang="en-US" smtClean="0">
                <a:solidFill>
                  <a:srgbClr val="3333CC"/>
                </a:solidFill>
              </a:rPr>
              <a:t>  Disposable, “long saliva ejector”</a:t>
            </a:r>
          </a:p>
        </p:txBody>
      </p:sp>
      <p:sp>
        <p:nvSpPr>
          <p:cNvPr id="155034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4876800"/>
            <a:ext cx="6553200" cy="2209800"/>
          </a:xfrm>
          <a:noFill/>
        </p:spPr>
        <p:txBody>
          <a:bodyPr/>
          <a:lstStyle/>
          <a:p>
            <a:r>
              <a:rPr lang="en-US" sz="4400" b="1" smtClean="0">
                <a:solidFill>
                  <a:srgbClr val="3333CC"/>
                </a:solidFill>
              </a:rPr>
              <a:t>With a screen tip that</a:t>
            </a:r>
          </a:p>
          <a:p>
            <a:endParaRPr lang="en-US" sz="4400" b="1" smtClean="0">
              <a:solidFill>
                <a:srgbClr val="3333CC"/>
              </a:solidFill>
            </a:endParaRPr>
          </a:p>
          <a:p>
            <a:r>
              <a:rPr lang="en-US" sz="4400" b="1" smtClean="0">
                <a:solidFill>
                  <a:srgbClr val="3333CC"/>
                </a:solidFill>
              </a:rPr>
              <a:t> doesn’t come off </a:t>
            </a:r>
          </a:p>
        </p:txBody>
      </p:sp>
      <p:sp>
        <p:nvSpPr>
          <p:cNvPr id="1576969" name="Oval 9"/>
          <p:cNvSpPr>
            <a:spLocks noChangeArrowheads="1"/>
          </p:cNvSpPr>
          <p:nvPr/>
        </p:nvSpPr>
        <p:spPr bwMode="auto">
          <a:xfrm>
            <a:off x="0" y="4572000"/>
            <a:ext cx="914400" cy="1905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 sz="1200" i="1">
              <a:solidFill>
                <a:srgbClr val="C4C90B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0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503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0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50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0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50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76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0340" grpId="0" autoUpdateAnimBg="0"/>
      <p:bldP spid="1550341" grpId="0" build="p" autoUpdateAnimBg="0"/>
      <p:bldP spid="157696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5181600"/>
          </a:xfrm>
        </p:spPr>
        <p:txBody>
          <a:bodyPr/>
          <a:lstStyle/>
          <a:p>
            <a:pPr>
              <a:lnSpc>
                <a:spcPts val="6000"/>
              </a:lnSpc>
              <a:spcBef>
                <a:spcPct val="100000"/>
              </a:spcBef>
              <a:spcAft>
                <a:spcPct val="100000"/>
              </a:spcAft>
            </a:pPr>
            <a:r>
              <a:rPr lang="en-US" altLang="en-US" sz="9600" smtClean="0">
                <a:solidFill>
                  <a:schemeClr val="accent1"/>
                </a:solidFill>
              </a:rPr>
              <a:t>Airway</a:t>
            </a:r>
            <a:br>
              <a:rPr lang="en-US" altLang="en-US" sz="9600" smtClean="0">
                <a:solidFill>
                  <a:schemeClr val="accent1"/>
                </a:solidFill>
              </a:rPr>
            </a:br>
            <a:r>
              <a:rPr lang="en-US" altLang="en-US" sz="9600" smtClean="0">
                <a:solidFill>
                  <a:schemeClr val="accent1"/>
                </a:solidFill>
              </a:rPr>
              <a:t> </a:t>
            </a:r>
            <a:br>
              <a:rPr lang="en-US" altLang="en-US" sz="9600" smtClean="0">
                <a:solidFill>
                  <a:schemeClr val="accent1"/>
                </a:solidFill>
              </a:rPr>
            </a:br>
            <a:r>
              <a:rPr lang="en-US" altLang="en-US" sz="9600" smtClean="0">
                <a:solidFill>
                  <a:schemeClr val="accent1"/>
                </a:solidFill>
              </a:rPr>
              <a:t>Obstruction</a:t>
            </a:r>
            <a:br>
              <a:rPr lang="en-US" altLang="en-US" sz="9600" smtClean="0">
                <a:solidFill>
                  <a:schemeClr val="accent1"/>
                </a:solidFill>
              </a:rPr>
            </a:br>
            <a:r>
              <a:rPr lang="en-US" altLang="en-US" sz="5400" smtClean="0">
                <a:solidFill>
                  <a:schemeClr val="tx1"/>
                </a:solidFill>
              </a:rPr>
              <a:t>The </a:t>
            </a:r>
            <a:br>
              <a:rPr lang="en-US" altLang="en-US" sz="5400" smtClean="0">
                <a:solidFill>
                  <a:schemeClr val="tx1"/>
                </a:solidFill>
              </a:rPr>
            </a:br>
            <a:r>
              <a:rPr lang="en-US" altLang="en-US" sz="8000" smtClean="0">
                <a:solidFill>
                  <a:srgbClr val="FF0000"/>
                </a:solidFill>
              </a:rPr>
              <a:t>UN</a:t>
            </a:r>
            <a:r>
              <a:rPr lang="en-US" altLang="en-US" sz="5400" smtClean="0">
                <a:solidFill>
                  <a:schemeClr val="tx1"/>
                </a:solidFill>
              </a:rPr>
              <a:t>Conscious </a:t>
            </a:r>
            <a:br>
              <a:rPr lang="en-US" altLang="en-US" sz="5400" smtClean="0">
                <a:solidFill>
                  <a:schemeClr val="tx1"/>
                </a:solidFill>
              </a:rPr>
            </a:br>
            <a:r>
              <a:rPr lang="en-US" altLang="en-US" sz="5400" smtClean="0">
                <a:solidFill>
                  <a:schemeClr val="tx1"/>
                </a:solidFill>
              </a:rPr>
              <a:t>Victim</a:t>
            </a:r>
            <a:endParaRPr lang="en-US" altLang="en-US" sz="5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194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970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752600"/>
          </a:xfrm>
        </p:spPr>
        <p:txBody>
          <a:bodyPr/>
          <a:lstStyle/>
          <a:p>
            <a:pPr algn="l">
              <a:lnSpc>
                <a:spcPts val="4500"/>
              </a:lnSpc>
              <a:defRPr/>
            </a:pPr>
            <a:r>
              <a:rPr lang="en-US">
                <a:solidFill>
                  <a:srgbClr val="669900"/>
                </a:solidFill>
              </a:rPr>
              <a:t>  </a:t>
            </a:r>
            <a:r>
              <a:rPr lang="en-US" sz="4800">
                <a:solidFill>
                  <a:srgbClr val="33CC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Size? Angle of Mandible to </a:t>
            </a:r>
            <a:br>
              <a:rPr lang="en-US" sz="4800">
                <a:solidFill>
                  <a:srgbClr val="33CC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800">
                <a:solidFill>
                  <a:srgbClr val="33CC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Corner of Mouth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497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94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9700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195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5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1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991600" cy="1524000"/>
          </a:xfrm>
        </p:spPr>
        <p:txBody>
          <a:bodyPr/>
          <a:lstStyle/>
          <a:p>
            <a:pPr algn="l"/>
            <a:r>
              <a:rPr lang="en-US" altLang="en-US" sz="4400" i="1" dirty="0" smtClean="0">
                <a:solidFill>
                  <a:srgbClr val="FF0000"/>
                </a:solidFill>
              </a:rPr>
              <a:t>“</a:t>
            </a:r>
            <a:r>
              <a:rPr lang="en-US" altLang="en-US" sz="4400" i="1" u="sng" dirty="0" smtClean="0">
                <a:solidFill>
                  <a:srgbClr val="FF0000"/>
                </a:solidFill>
              </a:rPr>
              <a:t>Emergency</a:t>
            </a:r>
            <a:r>
              <a:rPr lang="en-US" altLang="en-US" sz="4400" i="1" dirty="0" smtClean="0">
                <a:solidFill>
                  <a:srgbClr val="FF0000"/>
                </a:solidFill>
              </a:rPr>
              <a:t>”		  </a:t>
            </a:r>
            <a:r>
              <a:rPr lang="en-US" altLang="en-US" sz="4400" i="1" u="sng" dirty="0" smtClean="0">
                <a:solidFill>
                  <a:srgbClr val="FF0000"/>
                </a:solidFill>
              </a:rPr>
              <a:t>n</a:t>
            </a:r>
            <a:r>
              <a:rPr lang="en-US" altLang="en-US" sz="4400" i="1" dirty="0" smtClean="0">
                <a:solidFill>
                  <a:srgbClr val="FF0000"/>
                </a:solidFill>
              </a:rPr>
              <a:t>=</a:t>
            </a:r>
            <a:r>
              <a:rPr lang="en-US" altLang="en-US" sz="4400" i="1" u="sng" dirty="0" smtClean="0">
                <a:solidFill>
                  <a:srgbClr val="FF0000"/>
                </a:solidFill>
              </a:rPr>
              <a:t>30,608</a:t>
            </a:r>
            <a:br>
              <a:rPr lang="en-US" altLang="en-US" sz="4400" i="1" u="sng" dirty="0" smtClean="0">
                <a:solidFill>
                  <a:srgbClr val="FF0000"/>
                </a:solidFill>
              </a:rPr>
            </a:br>
            <a:r>
              <a:rPr lang="en-US" altLang="en-US" sz="4400" i="1" u="sng" dirty="0" smtClean="0">
                <a:solidFill>
                  <a:schemeClr val="accent1"/>
                </a:solidFill>
              </a:rPr>
              <a:t/>
            </a:r>
            <a:br>
              <a:rPr lang="en-US" altLang="en-US" sz="4400" i="1" u="sng" dirty="0" smtClean="0">
                <a:solidFill>
                  <a:schemeClr val="accent1"/>
                </a:solidFill>
              </a:rPr>
            </a:br>
            <a:r>
              <a:rPr lang="en-US" altLang="en-US" sz="4400" i="1" u="sng" dirty="0" smtClean="0">
                <a:solidFill>
                  <a:schemeClr val="folHlink"/>
                </a:solidFill>
              </a:rPr>
              <a:t>URGENCY:</a:t>
            </a:r>
            <a:br>
              <a:rPr lang="en-US" altLang="en-US" sz="4400" i="1" u="sng" dirty="0" smtClean="0">
                <a:solidFill>
                  <a:schemeClr val="folHlink"/>
                </a:solidFill>
              </a:rPr>
            </a:br>
            <a:endParaRPr lang="en-US" altLang="en-US" sz="4400" i="1" u="sng" dirty="0" smtClean="0">
              <a:solidFill>
                <a:schemeClr val="accent1"/>
              </a:solidFill>
            </a:endParaRPr>
          </a:p>
        </p:txBody>
      </p:sp>
      <p:sp>
        <p:nvSpPr>
          <p:cNvPr id="2241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2438400"/>
            <a:ext cx="8382000" cy="4419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75000"/>
              </a:lnSpc>
              <a:buFontTx/>
              <a:buNone/>
              <a:tabLst>
                <a:tab pos="5538788" algn="l"/>
              </a:tabLst>
            </a:pPr>
            <a:r>
              <a:rPr lang="en-US" altLang="en-US" sz="3600" b="1" dirty="0" smtClean="0">
                <a:solidFill>
                  <a:schemeClr val="folHlink"/>
                </a:solidFill>
              </a:rPr>
              <a:t>Syncope</a:t>
            </a:r>
            <a:r>
              <a:rPr lang="en-US" altLang="en-US" sz="3600" b="1" dirty="0" smtClean="0"/>
              <a:t>                             	</a:t>
            </a:r>
            <a:r>
              <a:rPr lang="en-US" altLang="en-US" sz="3600" b="1" dirty="0" smtClean="0">
                <a:solidFill>
                  <a:schemeClr val="folHlink"/>
                </a:solidFill>
              </a:rPr>
              <a:t>15,407 </a:t>
            </a:r>
            <a:endParaRPr lang="en-US" altLang="en-US" sz="3600" b="1" dirty="0" smtClean="0">
              <a:solidFill>
                <a:srgbClr val="FF33CC"/>
              </a:solidFill>
            </a:endParaRPr>
          </a:p>
          <a:p>
            <a:pPr>
              <a:lnSpc>
                <a:spcPct val="75000"/>
              </a:lnSpc>
              <a:buFontTx/>
              <a:buNone/>
              <a:tabLst>
                <a:tab pos="5538788" algn="l"/>
              </a:tabLst>
            </a:pPr>
            <a:r>
              <a:rPr lang="en-US" altLang="en-US" sz="3600" b="1" dirty="0" smtClean="0">
                <a:solidFill>
                  <a:schemeClr val="folHlink"/>
                </a:solidFill>
              </a:rPr>
              <a:t>Angina	  2,552 </a:t>
            </a:r>
            <a:endParaRPr lang="en-US" altLang="en-US" sz="3600" b="1" dirty="0" smtClean="0">
              <a:solidFill>
                <a:srgbClr val="FF33CC"/>
              </a:solidFill>
            </a:endParaRPr>
          </a:p>
          <a:p>
            <a:pPr>
              <a:lnSpc>
                <a:spcPct val="75000"/>
              </a:lnSpc>
              <a:buFontTx/>
              <a:buNone/>
              <a:tabLst>
                <a:tab pos="5538788" algn="l"/>
              </a:tabLst>
            </a:pPr>
            <a:r>
              <a:rPr lang="en-US" altLang="en-US" sz="3600" b="1" dirty="0" smtClean="0">
                <a:solidFill>
                  <a:schemeClr val="folHlink"/>
                </a:solidFill>
              </a:rPr>
              <a:t>Seizure	  1,595 </a:t>
            </a:r>
          </a:p>
          <a:p>
            <a:pPr>
              <a:lnSpc>
                <a:spcPct val="75000"/>
              </a:lnSpc>
              <a:buFontTx/>
              <a:buNone/>
              <a:tabLst>
                <a:tab pos="5538788" algn="l"/>
              </a:tabLst>
            </a:pPr>
            <a:r>
              <a:rPr lang="en-US" altLang="en-US" sz="3600" b="1" dirty="0" err="1" smtClean="0">
                <a:solidFill>
                  <a:schemeClr val="folHlink"/>
                </a:solidFill>
              </a:rPr>
              <a:t>Bronchospasm</a:t>
            </a:r>
            <a:r>
              <a:rPr lang="en-US" altLang="en-US" sz="3600" b="1" dirty="0" smtClean="0">
                <a:solidFill>
                  <a:schemeClr val="folHlink"/>
                </a:solidFill>
              </a:rPr>
              <a:t> (asthma)	  1,392 </a:t>
            </a:r>
          </a:p>
          <a:p>
            <a:pPr>
              <a:lnSpc>
                <a:spcPct val="75000"/>
              </a:lnSpc>
              <a:buFontTx/>
              <a:buNone/>
              <a:tabLst>
                <a:tab pos="5538788" algn="l"/>
              </a:tabLst>
            </a:pPr>
            <a:r>
              <a:rPr lang="en-US" altLang="en-US" sz="3600" b="1" dirty="0" smtClean="0">
                <a:solidFill>
                  <a:schemeClr val="folHlink"/>
                </a:solidFill>
              </a:rPr>
              <a:t>Epinephrine Reaction	     913 </a:t>
            </a:r>
          </a:p>
          <a:p>
            <a:pPr>
              <a:lnSpc>
                <a:spcPct val="75000"/>
              </a:lnSpc>
              <a:buFontTx/>
              <a:buNone/>
              <a:tabLst>
                <a:tab pos="5538788" algn="l"/>
              </a:tabLst>
            </a:pPr>
            <a:r>
              <a:rPr lang="en-US" altLang="en-US" sz="3600" b="1" dirty="0" smtClean="0">
                <a:solidFill>
                  <a:schemeClr val="folHlink"/>
                </a:solidFill>
              </a:rPr>
              <a:t>Insulin Shock  (conscious)         890 </a:t>
            </a:r>
          </a:p>
          <a:p>
            <a:pPr algn="r">
              <a:lnSpc>
                <a:spcPct val="85000"/>
              </a:lnSpc>
              <a:spcBef>
                <a:spcPts val="1800"/>
              </a:spcBef>
              <a:buFontTx/>
              <a:buNone/>
              <a:tabLst>
                <a:tab pos="5538788" algn="l"/>
              </a:tabLst>
            </a:pPr>
            <a:endParaRPr lang="en-US" altLang="en-US" dirty="0" smtClean="0"/>
          </a:p>
          <a:p>
            <a:pPr algn="r">
              <a:lnSpc>
                <a:spcPct val="85000"/>
              </a:lnSpc>
              <a:spcBef>
                <a:spcPts val="1800"/>
              </a:spcBef>
              <a:buFontTx/>
              <a:buNone/>
              <a:tabLst>
                <a:tab pos="5538788" algn="l"/>
              </a:tabLst>
            </a:pPr>
            <a:r>
              <a:rPr lang="en-US" altLang="en-US" sz="2000" dirty="0" smtClean="0"/>
              <a:t>Martin &amp; Ellis JADA 112:499-501, 1986 </a:t>
            </a:r>
            <a:r>
              <a:rPr lang="en-US" altLang="en-US" sz="2000" dirty="0" err="1" smtClean="0"/>
              <a:t>Malamed</a:t>
            </a:r>
            <a:r>
              <a:rPr lang="en-US" altLang="en-US" sz="2000" dirty="0" smtClean="0"/>
              <a:t> JADA 124:4-53, 1993</a:t>
            </a:r>
          </a:p>
          <a:p>
            <a:pPr>
              <a:lnSpc>
                <a:spcPct val="85000"/>
              </a:lnSpc>
              <a:buFontTx/>
              <a:buNone/>
              <a:tabLst>
                <a:tab pos="5538788" algn="l"/>
              </a:tabLst>
            </a:pP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4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4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4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4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4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4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4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4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4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1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41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41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1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4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4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4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4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1538" grpId="0" autoUpdateAnimBg="0"/>
      <p:bldP spid="2241539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ChangeArrowheads="1"/>
          </p:cNvSpPr>
          <p:nvPr>
            <p:ph type="title"/>
          </p:nvPr>
        </p:nvSpPr>
        <p:spPr>
          <a:xfrm>
            <a:off x="-457200" y="1066800"/>
            <a:ext cx="9601200" cy="3581400"/>
          </a:xfrm>
        </p:spPr>
        <p:txBody>
          <a:bodyPr/>
          <a:lstStyle/>
          <a:p>
            <a:pPr>
              <a:lnSpc>
                <a:spcPts val="8000"/>
              </a:lnSpc>
            </a:pPr>
            <a:r>
              <a:rPr lang="en-US" altLang="en-US" sz="5400" smtClean="0">
                <a:solidFill>
                  <a:schemeClr val="accent1"/>
                </a:solidFill>
              </a:rPr>
              <a:t>Cricothyrotomy</a:t>
            </a:r>
            <a:r>
              <a:rPr lang="en-US" altLang="en-US" sz="6000" smtClean="0">
                <a:solidFill>
                  <a:srgbClr val="6AF2FC"/>
                </a:solidFill>
              </a:rPr>
              <a:t/>
            </a:r>
            <a:br>
              <a:rPr lang="en-US" altLang="en-US" sz="6000" smtClean="0">
                <a:solidFill>
                  <a:srgbClr val="6AF2FC"/>
                </a:solidFill>
              </a:rPr>
            </a:br>
            <a:r>
              <a:rPr lang="en-US" altLang="en-US" sz="4800" smtClean="0">
                <a:solidFill>
                  <a:schemeClr val="tx1"/>
                </a:solidFill>
              </a:rPr>
              <a:t>Old and New Ideas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1554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964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54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2133600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altLang="en-US" sz="6000" smtClean="0"/>
              <a:t>Management </a:t>
            </a:r>
            <a:br>
              <a:rPr lang="en-US" altLang="en-US" sz="6000" smtClean="0"/>
            </a:br>
            <a:r>
              <a:rPr lang="en-US" altLang="en-US" sz="6000" smtClean="0"/>
              <a:t>of Breathing</a:t>
            </a:r>
            <a:endParaRPr lang="en-US" altLang="en-US" sz="5400" smtClean="0"/>
          </a:p>
        </p:txBody>
      </p:sp>
      <p:sp>
        <p:nvSpPr>
          <p:cNvPr id="104453" name="Rectangle 1029"/>
          <p:cNvSpPr>
            <a:spLocks noChangeArrowheads="1"/>
          </p:cNvSpPr>
          <p:nvPr/>
        </p:nvSpPr>
        <p:spPr bwMode="auto">
          <a:xfrm>
            <a:off x="609600" y="2743200"/>
            <a:ext cx="777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6000"/>
              </a:lnSpc>
            </a:pPr>
            <a:r>
              <a:rPr lang="en-US" altLang="en-US" sz="4400" b="1"/>
              <a:t>Actions &amp; Armamentarium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" grpId="0" autoUpdateAnimBg="0"/>
      <p:bldP spid="10445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 smtClean="0">
                <a:solidFill>
                  <a:srgbClr val="FFAC07"/>
                </a:solidFill>
              </a:rPr>
              <a:t>Oxygen Sources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362200"/>
            <a:ext cx="7543800" cy="3200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36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600" dirty="0" smtClean="0"/>
              <a:t> Portable tanks (Stem &amp; Wrenches)</a:t>
            </a:r>
          </a:p>
          <a:p>
            <a:pPr>
              <a:lnSpc>
                <a:spcPts val="36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3600" dirty="0" smtClean="0"/>
              <a:t> Central tanks</a:t>
            </a:r>
          </a:p>
          <a:p>
            <a:pPr lvl="2">
              <a:lnSpc>
                <a:spcPts val="3600"/>
              </a:lnSpc>
              <a:buFontTx/>
              <a:buChar char="•"/>
            </a:pPr>
            <a:r>
              <a:rPr lang="en-US" altLang="en-US" sz="3200" b="1" dirty="0" smtClean="0"/>
              <a:t> Regulators and Components</a:t>
            </a:r>
          </a:p>
          <a:p>
            <a:pPr lvl="2">
              <a:lnSpc>
                <a:spcPts val="3600"/>
              </a:lnSpc>
              <a:buFontTx/>
              <a:buChar char="•"/>
            </a:pPr>
            <a:r>
              <a:rPr lang="en-US" altLang="en-US" sz="3600" b="1" dirty="0" smtClean="0"/>
              <a:t> Flow meters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86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8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8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8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8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8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8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42" grpId="0" autoUpdateAnimBg="0"/>
      <p:bldP spid="368643" grpId="0" build="p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24115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115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762000"/>
            <a:ext cx="2895600" cy="3429000"/>
          </a:xfrm>
        </p:spPr>
        <p:txBody>
          <a:bodyPr/>
          <a:lstStyle/>
          <a:p>
            <a:r>
              <a:rPr lang="en-US" sz="4000" smtClean="0"/>
              <a:t>Flow meter: </a:t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>0-15 liters/min</a:t>
            </a:r>
          </a:p>
        </p:txBody>
      </p:sp>
      <p:sp>
        <p:nvSpPr>
          <p:cNvPr id="241152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953000" y="4038600"/>
            <a:ext cx="2209800" cy="1828800"/>
          </a:xfrm>
          <a:noFill/>
        </p:spPr>
        <p:txBody>
          <a:bodyPr/>
          <a:lstStyle/>
          <a:p>
            <a:r>
              <a:rPr lang="en-US" sz="4000" b="1" smtClean="0">
                <a:solidFill>
                  <a:schemeClr val="hlink"/>
                </a:solidFill>
              </a:rPr>
              <a:t>Full: </a:t>
            </a:r>
          </a:p>
          <a:p>
            <a:r>
              <a:rPr lang="en-US" sz="4000" b="1" smtClean="0">
                <a:solidFill>
                  <a:schemeClr val="hlink"/>
                </a:solidFill>
              </a:rPr>
              <a:t>2000 </a:t>
            </a:r>
          </a:p>
          <a:p>
            <a:r>
              <a:rPr lang="en-US" sz="4000" b="1" smtClean="0">
                <a:solidFill>
                  <a:schemeClr val="hlink"/>
                </a:solidFill>
              </a:rPr>
              <a:t>PSI</a:t>
            </a:r>
          </a:p>
        </p:txBody>
      </p:sp>
      <p:sp>
        <p:nvSpPr>
          <p:cNvPr id="1576969" name="Oval 9"/>
          <p:cNvSpPr>
            <a:spLocks noChangeArrowheads="1"/>
          </p:cNvSpPr>
          <p:nvPr/>
        </p:nvSpPr>
        <p:spPr bwMode="auto">
          <a:xfrm rot="1595453">
            <a:off x="4570413" y="-1260475"/>
            <a:ext cx="1746250" cy="39925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 sz="1200" i="1">
              <a:solidFill>
                <a:srgbClr val="C4C90B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11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11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115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11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5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115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11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76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1524" grpId="0" autoUpdateAnimBg="0"/>
      <p:bldP spid="2411525" grpId="0" build="p" autoUpdateAnimBg="0"/>
      <p:bldP spid="157696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24156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924800" cy="838200"/>
          </a:xfrm>
        </p:spPr>
        <p:txBody>
          <a:bodyPr/>
          <a:lstStyle/>
          <a:p>
            <a:r>
              <a:rPr lang="en-US" dirty="0" smtClean="0">
                <a:solidFill>
                  <a:srgbClr val="00FF00"/>
                </a:solidFill>
              </a:rPr>
              <a:t>Nasal </a:t>
            </a:r>
            <a:r>
              <a:rPr lang="en-US" dirty="0" err="1" smtClean="0">
                <a:solidFill>
                  <a:srgbClr val="00FF00"/>
                </a:solidFill>
              </a:rPr>
              <a:t>Cannula</a:t>
            </a:r>
            <a:r>
              <a:rPr lang="en-US" dirty="0" smtClean="0">
                <a:solidFill>
                  <a:srgbClr val="00FF00"/>
                </a:solidFill>
              </a:rPr>
              <a:t> - Disposable</a:t>
            </a:r>
          </a:p>
        </p:txBody>
      </p:sp>
      <p:sp>
        <p:nvSpPr>
          <p:cNvPr id="166916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638800" y="1981200"/>
            <a:ext cx="2057400" cy="2895600"/>
          </a:xfrm>
          <a:noFill/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sz="3600" b="1" dirty="0" smtClean="0">
                <a:solidFill>
                  <a:srgbClr val="00FF00"/>
                </a:solidFill>
              </a:rPr>
              <a:t>O</a:t>
            </a:r>
            <a:r>
              <a:rPr lang="en-US" b="1" dirty="0" smtClean="0">
                <a:solidFill>
                  <a:srgbClr val="00FF00"/>
                </a:solidFill>
              </a:rPr>
              <a:t>2</a:t>
            </a:r>
          </a:p>
          <a:p>
            <a:pPr>
              <a:lnSpc>
                <a:spcPts val="3000"/>
              </a:lnSpc>
            </a:pPr>
            <a:r>
              <a:rPr lang="en-US" sz="3600" b="1" dirty="0" smtClean="0">
                <a:solidFill>
                  <a:srgbClr val="00FF00"/>
                </a:solidFill>
                <a:sym typeface="Wingdings 3" pitchFamily="18" charset="2"/>
              </a:rPr>
              <a:t></a:t>
            </a:r>
            <a:r>
              <a:rPr lang="en-US" sz="3600" b="1" dirty="0" smtClean="0">
                <a:solidFill>
                  <a:srgbClr val="00FF00"/>
                </a:solidFill>
              </a:rPr>
              <a:t> </a:t>
            </a:r>
          </a:p>
          <a:p>
            <a:pPr>
              <a:lnSpc>
                <a:spcPts val="3000"/>
              </a:lnSpc>
            </a:pPr>
            <a:r>
              <a:rPr lang="en-US" sz="3600" b="1" dirty="0" smtClean="0">
                <a:solidFill>
                  <a:srgbClr val="00FF00"/>
                </a:solidFill>
              </a:rPr>
              <a:t>4 l/</a:t>
            </a:r>
          </a:p>
          <a:p>
            <a:pPr>
              <a:lnSpc>
                <a:spcPts val="3000"/>
              </a:lnSpc>
            </a:pPr>
            <a:r>
              <a:rPr lang="en-US" sz="3600" b="1" dirty="0" smtClean="0">
                <a:solidFill>
                  <a:srgbClr val="00FF00"/>
                </a:solidFill>
              </a:rPr>
              <a:t>min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4156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69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69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6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6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6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6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6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6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6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6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5" grpId="0"/>
      <p:bldP spid="166916" grpId="0" build="p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24176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0"/>
            <a:ext cx="83058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FF00"/>
                </a:solidFill>
              </a:rPr>
              <a:t>Non-</a:t>
            </a:r>
            <a:r>
              <a:rPr lang="en-US" dirty="0" err="1" smtClean="0">
                <a:solidFill>
                  <a:srgbClr val="00FF00"/>
                </a:solidFill>
              </a:rPr>
              <a:t>rebreathing</a:t>
            </a:r>
            <a:r>
              <a:rPr lang="en-US" dirty="0" smtClean="0">
                <a:solidFill>
                  <a:srgbClr val="00FF00"/>
                </a:solidFill>
              </a:rPr>
              <a:t> Mask (NRB)</a:t>
            </a:r>
            <a:r>
              <a:rPr lang="en-US" dirty="0" smtClean="0"/>
              <a:t> </a:t>
            </a:r>
          </a:p>
        </p:txBody>
      </p:sp>
      <p:sp>
        <p:nvSpPr>
          <p:cNvPr id="16896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2209800"/>
            <a:ext cx="2590800" cy="2438400"/>
          </a:xfrm>
          <a:noFill/>
        </p:spPr>
        <p:txBody>
          <a:bodyPr/>
          <a:lstStyle/>
          <a:p>
            <a:pPr>
              <a:lnSpc>
                <a:spcPts val="3800"/>
              </a:lnSpc>
            </a:pPr>
            <a:r>
              <a:rPr lang="en-US" sz="4400" b="1" dirty="0" smtClean="0">
                <a:solidFill>
                  <a:srgbClr val="00FF00"/>
                </a:solidFill>
              </a:rPr>
              <a:t>O</a:t>
            </a:r>
            <a:r>
              <a:rPr lang="en-US" sz="3200" b="1" dirty="0" smtClean="0">
                <a:solidFill>
                  <a:srgbClr val="00FF00"/>
                </a:solidFill>
              </a:rPr>
              <a:t>2</a:t>
            </a:r>
            <a:endParaRPr lang="en-US" sz="4400" b="1" dirty="0" smtClean="0">
              <a:solidFill>
                <a:srgbClr val="00FF00"/>
              </a:solidFill>
            </a:endParaRPr>
          </a:p>
          <a:p>
            <a:pPr>
              <a:lnSpc>
                <a:spcPts val="3800"/>
              </a:lnSpc>
            </a:pPr>
            <a:r>
              <a:rPr lang="en-US" sz="4400" b="1" dirty="0" smtClean="0">
                <a:solidFill>
                  <a:srgbClr val="00FF00"/>
                </a:solidFill>
                <a:sym typeface="Wingdings 3" pitchFamily="18" charset="2"/>
              </a:rPr>
              <a:t></a:t>
            </a:r>
          </a:p>
          <a:p>
            <a:pPr>
              <a:lnSpc>
                <a:spcPts val="3800"/>
              </a:lnSpc>
            </a:pPr>
            <a:r>
              <a:rPr lang="en-US" sz="4400" b="1" dirty="0" smtClean="0">
                <a:solidFill>
                  <a:srgbClr val="00FF00"/>
                </a:solidFill>
              </a:rPr>
              <a:t>6-10 </a:t>
            </a:r>
          </a:p>
          <a:p>
            <a:pPr>
              <a:lnSpc>
                <a:spcPts val="3800"/>
              </a:lnSpc>
            </a:pPr>
            <a:r>
              <a:rPr lang="en-US" sz="4400" b="1" dirty="0" smtClean="0">
                <a:solidFill>
                  <a:srgbClr val="00FF00"/>
                </a:solidFill>
              </a:rPr>
              <a:t>l/min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4176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896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896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8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8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8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8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8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8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8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8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3" grpId="0"/>
      <p:bldP spid="168964" grpId="0" build="p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ts val="6000"/>
              </a:lnSpc>
            </a:pPr>
            <a:r>
              <a:rPr lang="en-US" altLang="en-US" sz="6000" smtClean="0"/>
              <a:t>Bag-valve-mask</a:t>
            </a:r>
            <a:br>
              <a:rPr lang="en-US" altLang="en-US" sz="6000" smtClean="0"/>
            </a:br>
            <a:r>
              <a:rPr lang="en-US" altLang="en-US" sz="6000" smtClean="0"/>
              <a:t>Systems (B.V.M.)</a:t>
            </a: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24217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59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19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Bag Valve Mask (BVM)</a:t>
            </a:r>
          </a:p>
        </p:txBody>
      </p:sp>
      <p:sp>
        <p:nvSpPr>
          <p:cNvPr id="17306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19200"/>
            <a:ext cx="8839200" cy="4906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en-US" b="1" dirty="0" smtClean="0">
                <a:solidFill>
                  <a:schemeClr val="folHlink"/>
                </a:solidFill>
              </a:rPr>
              <a:t>Inflatable Mask </a:t>
            </a:r>
          </a:p>
          <a:p>
            <a:pPr>
              <a:buFontTx/>
              <a:buNone/>
            </a:pPr>
            <a:r>
              <a:rPr lang="en-US" b="1" dirty="0" smtClean="0">
                <a:solidFill>
                  <a:schemeClr val="folHlink"/>
                </a:solidFill>
              </a:rPr>
              <a:t>(use 10 cc. syringe – air)</a:t>
            </a:r>
          </a:p>
          <a:p>
            <a:pPr>
              <a:buFontTx/>
              <a:buNone/>
            </a:pPr>
            <a:r>
              <a:rPr lang="en-US" b="1" dirty="0" smtClean="0">
                <a:solidFill>
                  <a:schemeClr val="folHlink"/>
                </a:solidFill>
              </a:rPr>
              <a:t>	          </a:t>
            </a:r>
            <a:r>
              <a:rPr lang="en-US" b="1" dirty="0" smtClean="0">
                <a:solidFill>
                  <a:schemeClr val="folHlink"/>
                </a:solidFill>
                <a:sym typeface="Wingdings 3" pitchFamily="18" charset="2"/>
              </a:rPr>
              <a:t></a:t>
            </a:r>
          </a:p>
          <a:p>
            <a:pPr>
              <a:buFontTx/>
              <a:buNone/>
            </a:pPr>
            <a:r>
              <a:rPr lang="en-US" b="1" dirty="0" smtClean="0"/>
              <a:t>			        </a:t>
            </a:r>
            <a:r>
              <a:rPr lang="en-US" b="1" dirty="0" smtClean="0">
                <a:solidFill>
                  <a:srgbClr val="00FF00"/>
                </a:solidFill>
              </a:rPr>
              <a:t>One way valve- once sealed </a:t>
            </a:r>
          </a:p>
          <a:p>
            <a:pPr>
              <a:buFontTx/>
              <a:buNone/>
            </a:pPr>
            <a:r>
              <a:rPr lang="en-US" b="1" dirty="0" smtClean="0">
                <a:solidFill>
                  <a:srgbClr val="00FF00"/>
                </a:solidFill>
              </a:rPr>
              <a:t>				 </a:t>
            </a:r>
            <a:r>
              <a:rPr lang="en-US" sz="3200" b="1" dirty="0" smtClean="0">
                <a:solidFill>
                  <a:srgbClr val="00FF00"/>
                </a:solidFill>
                <a:sym typeface="Wingdings 3" pitchFamily="18" charset="2"/>
              </a:rPr>
              <a:t></a:t>
            </a:r>
            <a:r>
              <a:rPr lang="en-US" b="1" dirty="0" smtClean="0">
                <a:solidFill>
                  <a:srgbClr val="00FF00"/>
                </a:solidFill>
              </a:rPr>
              <a:t> no need to lift edge for exhalation 							</a:t>
            </a:r>
          </a:p>
          <a:p>
            <a:pPr lvl="4">
              <a:buFontTx/>
              <a:buNone/>
            </a:pPr>
            <a:r>
              <a:rPr lang="en-US" b="1" dirty="0" smtClean="0"/>
              <a:t>                                   </a:t>
            </a:r>
            <a:r>
              <a:rPr lang="en-US" sz="2800" b="1" dirty="0" smtClean="0">
                <a:solidFill>
                  <a:srgbClr val="00FF00"/>
                </a:solidFill>
              </a:rPr>
              <a:t>Supplemental O</a:t>
            </a:r>
            <a:r>
              <a:rPr lang="en-US" b="1" dirty="0" smtClean="0">
                <a:solidFill>
                  <a:srgbClr val="00FF00"/>
                </a:solidFill>
              </a:rPr>
              <a:t>2</a:t>
            </a:r>
            <a:r>
              <a:rPr lang="en-US" sz="2800" b="1" dirty="0" smtClean="0">
                <a:solidFill>
                  <a:srgbClr val="00FF00"/>
                </a:solidFill>
              </a:rPr>
              <a:t> with 	</a:t>
            </a:r>
            <a:r>
              <a:rPr lang="en-US" sz="3200" b="1" dirty="0" smtClean="0">
                <a:solidFill>
                  <a:srgbClr val="00FF00"/>
                </a:solidFill>
                <a:sym typeface="Wingdings 3" pitchFamily="18" charset="2"/>
              </a:rPr>
              <a:t></a:t>
            </a:r>
            <a:r>
              <a:rPr lang="en-US" sz="2800" b="1" dirty="0" smtClean="0">
                <a:solidFill>
                  <a:srgbClr val="00FF00"/>
                </a:solidFill>
              </a:rPr>
              <a:t>	            reservoir at 10-15 liters/minute</a:t>
            </a:r>
          </a:p>
          <a:p>
            <a:pPr lvl="4">
              <a:buFontTx/>
              <a:buNone/>
            </a:pPr>
            <a:r>
              <a:rPr lang="en-US" b="1" dirty="0" smtClean="0">
                <a:solidFill>
                  <a:srgbClr val="00FF00"/>
                </a:solidFill>
              </a:rPr>
              <a:t>					 </a:t>
            </a:r>
          </a:p>
          <a:p>
            <a:pPr lvl="4">
              <a:buFontTx/>
              <a:buNone/>
            </a:pPr>
            <a:r>
              <a:rPr lang="en-US" sz="3600" b="1" dirty="0" smtClean="0">
                <a:solidFill>
                  <a:schemeClr val="folHlink"/>
                </a:solidFill>
              </a:rPr>
              <a:t>				    2 – 3  L. bag</a:t>
            </a:r>
          </a:p>
          <a:p>
            <a:pPr>
              <a:buFontTx/>
              <a:buNone/>
            </a:pPr>
            <a:r>
              <a:rPr lang="en-US" b="1" dirty="0" smtClean="0"/>
              <a:t>     </a:t>
            </a:r>
            <a:r>
              <a:rPr lang="en-US" b="1" dirty="0" smtClean="0">
                <a:solidFill>
                  <a:schemeClr val="folHlink"/>
                </a:solidFill>
                <a:sym typeface="Wingdings 3" pitchFamily="18" charset="2"/>
              </a:rPr>
              <a:t></a:t>
            </a:r>
            <a:endParaRPr lang="en-US" b="1" dirty="0" smtClean="0">
              <a:solidFill>
                <a:schemeClr val="folHlink"/>
              </a:solidFill>
              <a:sym typeface="Wingdings 2" pitchFamily="18" charset="2"/>
            </a:endParaRPr>
          </a:p>
          <a:p>
            <a:pPr>
              <a:buFontTx/>
              <a:buNone/>
            </a:pPr>
            <a:r>
              <a:rPr lang="en-US" b="1" dirty="0" smtClean="0">
                <a:solidFill>
                  <a:schemeClr val="folHlink"/>
                </a:solidFill>
              </a:rPr>
              <a:t>Transparent – </a:t>
            </a:r>
          </a:p>
          <a:p>
            <a:pPr>
              <a:buFontTx/>
              <a:buNone/>
            </a:pPr>
            <a:r>
              <a:rPr lang="en-US" b="1" dirty="0" smtClean="0">
                <a:solidFill>
                  <a:schemeClr val="folHlink"/>
                </a:solidFill>
              </a:rPr>
              <a:t>can see regurgitation</a:t>
            </a:r>
            <a:r>
              <a:rPr lang="en-US" b="1" dirty="0" smtClean="0">
                <a:solidFill>
                  <a:srgbClr val="E70B10"/>
                </a:solidFill>
              </a:rPr>
              <a:t>  </a:t>
            </a:r>
          </a:p>
          <a:p>
            <a:pPr>
              <a:buFontTx/>
              <a:buNone/>
            </a:pPr>
            <a:r>
              <a:rPr lang="en-US" b="1" dirty="0" smtClean="0">
                <a:solidFill>
                  <a:schemeClr val="folHlink"/>
                </a:solidFill>
              </a:rPr>
              <a:t>				       </a:t>
            </a:r>
            <a:r>
              <a:rPr lang="en-US" b="1" dirty="0" smtClean="0"/>
              <a:t>CAN BE USED if BREATHING!</a:t>
            </a:r>
          </a:p>
          <a:p>
            <a:pPr>
              <a:buFontTx/>
              <a:buNone/>
            </a:pP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24238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362200" y="0"/>
            <a:ext cx="6096000" cy="1447800"/>
          </a:xfrm>
        </p:spPr>
        <p:txBody>
          <a:bodyPr/>
          <a:lstStyle/>
          <a:p>
            <a:pPr>
              <a:lnSpc>
                <a:spcPts val="5000"/>
              </a:lnSpc>
            </a:pPr>
            <a:r>
              <a:rPr lang="en-US" dirty="0" smtClean="0">
                <a:solidFill>
                  <a:schemeClr val="hlink"/>
                </a:solidFill>
              </a:rPr>
              <a:t>These 2 digits </a:t>
            </a:r>
            <a:br>
              <a:rPr lang="en-US" dirty="0" smtClean="0">
                <a:solidFill>
                  <a:schemeClr val="hlink"/>
                </a:solidFill>
              </a:rPr>
            </a:br>
            <a:r>
              <a:rPr lang="en-US" dirty="0" smtClean="0">
                <a:solidFill>
                  <a:schemeClr val="hlink"/>
                </a:solidFill>
              </a:rPr>
              <a:t>press </a:t>
            </a:r>
            <a:r>
              <a:rPr lang="en-US" dirty="0" smtClean="0">
                <a:solidFill>
                  <a:schemeClr val="hlink"/>
                </a:solidFill>
                <a:sym typeface="Wingdings" pitchFamily="2" charset="2"/>
              </a:rPr>
              <a:t></a:t>
            </a:r>
          </a:p>
        </p:txBody>
      </p:sp>
      <p:sp>
        <p:nvSpPr>
          <p:cNvPr id="17510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495800" y="4953000"/>
            <a:ext cx="3581400" cy="1905000"/>
          </a:xfrm>
          <a:noFill/>
        </p:spPr>
        <p:txBody>
          <a:bodyPr/>
          <a:lstStyle/>
          <a:p>
            <a:r>
              <a:rPr lang="en-US" sz="4400" b="1" dirty="0" smtClean="0">
                <a:solidFill>
                  <a:schemeClr val="hlink"/>
                </a:solidFill>
                <a:sym typeface="Wingdings" pitchFamily="2" charset="2"/>
              </a:rPr>
              <a:t></a:t>
            </a:r>
          </a:p>
          <a:p>
            <a:r>
              <a:rPr lang="en-US" sz="4400" b="1" dirty="0" smtClean="0">
                <a:solidFill>
                  <a:schemeClr val="hlink"/>
                </a:solidFill>
              </a:rPr>
              <a:t>These 3 fingers pull</a:t>
            </a:r>
          </a:p>
          <a:p>
            <a:r>
              <a:rPr lang="en-US" sz="4400" b="1" dirty="0" smtClean="0">
                <a:solidFill>
                  <a:schemeClr val="hlink"/>
                </a:solidFill>
              </a:rPr>
              <a:t>up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4238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510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510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5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5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5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5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5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5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/>
      <p:bldP spid="175108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839200" cy="1752600"/>
          </a:xfrm>
        </p:spPr>
        <p:txBody>
          <a:bodyPr/>
          <a:lstStyle/>
          <a:p>
            <a:pPr algn="l"/>
            <a:r>
              <a:rPr lang="en-US" altLang="en-US" sz="4400" i="1" dirty="0" smtClean="0">
                <a:solidFill>
                  <a:srgbClr val="FF0000"/>
                </a:solidFill>
              </a:rPr>
              <a:t>“</a:t>
            </a:r>
            <a:r>
              <a:rPr lang="en-US" altLang="en-US" sz="4400" i="1" u="sng" dirty="0" smtClean="0">
                <a:solidFill>
                  <a:srgbClr val="FF0000"/>
                </a:solidFill>
              </a:rPr>
              <a:t>Emergency</a:t>
            </a:r>
            <a:r>
              <a:rPr lang="en-US" altLang="en-US" sz="4400" i="1" dirty="0" smtClean="0">
                <a:solidFill>
                  <a:srgbClr val="FF0000"/>
                </a:solidFill>
              </a:rPr>
              <a:t>”</a:t>
            </a:r>
            <a:r>
              <a:rPr lang="en-US" altLang="en-US" sz="4400" dirty="0" smtClean="0">
                <a:solidFill>
                  <a:srgbClr val="FF0000"/>
                </a:solidFill>
              </a:rPr>
              <a:t>		    </a:t>
            </a:r>
            <a:r>
              <a:rPr lang="en-US" altLang="en-US" sz="4400" i="1" u="sng" dirty="0" smtClean="0">
                <a:solidFill>
                  <a:srgbClr val="FF0000"/>
                </a:solidFill>
              </a:rPr>
              <a:t>n</a:t>
            </a:r>
            <a:r>
              <a:rPr lang="en-US" altLang="en-US" sz="4400" i="1" dirty="0" smtClean="0">
                <a:solidFill>
                  <a:srgbClr val="FF0000"/>
                </a:solidFill>
              </a:rPr>
              <a:t>=</a:t>
            </a:r>
            <a:r>
              <a:rPr lang="en-US" altLang="en-US" sz="4400" i="1" u="sng" dirty="0" smtClean="0">
                <a:solidFill>
                  <a:srgbClr val="FF0000"/>
                </a:solidFill>
              </a:rPr>
              <a:t>30,608</a:t>
            </a:r>
            <a:br>
              <a:rPr lang="en-US" altLang="en-US" sz="4400" i="1" u="sng" dirty="0" smtClean="0">
                <a:solidFill>
                  <a:srgbClr val="FF0000"/>
                </a:solidFill>
              </a:rPr>
            </a:br>
            <a:r>
              <a:rPr lang="en-US" altLang="en-US" sz="4400" i="1" u="sng" dirty="0" smtClean="0">
                <a:solidFill>
                  <a:srgbClr val="FF0000"/>
                </a:solidFill>
              </a:rPr>
              <a:t/>
            </a:r>
            <a:br>
              <a:rPr lang="en-US" altLang="en-US" sz="4400" i="1" u="sng" dirty="0" smtClean="0">
                <a:solidFill>
                  <a:srgbClr val="FF0000"/>
                </a:solidFill>
              </a:rPr>
            </a:br>
            <a:r>
              <a:rPr lang="en-US" altLang="en-US" sz="4400" i="1" u="sng" dirty="0" smtClean="0">
                <a:solidFill>
                  <a:srgbClr val="FF0000"/>
                </a:solidFill>
              </a:rPr>
              <a:t>EMERGENCY:</a:t>
            </a:r>
          </a:p>
        </p:txBody>
      </p:sp>
      <p:sp>
        <p:nvSpPr>
          <p:cNvPr id="2243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2514600"/>
            <a:ext cx="8458200" cy="4114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75000"/>
              </a:lnSpc>
              <a:buFontTx/>
              <a:buNone/>
              <a:tabLst>
                <a:tab pos="5715000" algn="l"/>
              </a:tabLst>
            </a:pPr>
            <a:r>
              <a:rPr lang="en-US" altLang="en-US" sz="3600" b="1" dirty="0" smtClean="0">
                <a:solidFill>
                  <a:srgbClr val="FF0000"/>
                </a:solidFill>
              </a:rPr>
              <a:t>Syncope                             	 15,407 </a:t>
            </a:r>
          </a:p>
          <a:p>
            <a:pPr>
              <a:lnSpc>
                <a:spcPct val="75000"/>
              </a:lnSpc>
              <a:buFontTx/>
              <a:buNone/>
              <a:tabLst>
                <a:tab pos="5715000" algn="l"/>
              </a:tabLst>
            </a:pPr>
            <a:r>
              <a:rPr lang="en-US" altLang="en-US" sz="3600" b="1" dirty="0" smtClean="0">
                <a:solidFill>
                  <a:srgbClr val="FF0000"/>
                </a:solidFill>
              </a:rPr>
              <a:t>Angina	   2,552 </a:t>
            </a:r>
          </a:p>
          <a:p>
            <a:pPr>
              <a:lnSpc>
                <a:spcPct val="75000"/>
              </a:lnSpc>
              <a:buFontTx/>
              <a:buNone/>
              <a:tabLst>
                <a:tab pos="5715000" algn="l"/>
              </a:tabLst>
            </a:pPr>
            <a:r>
              <a:rPr lang="en-US" altLang="en-US" sz="3600" b="1" dirty="0" smtClean="0">
                <a:solidFill>
                  <a:srgbClr val="FF0000"/>
                </a:solidFill>
              </a:rPr>
              <a:t>Insulin Shock (unconscious)        890 </a:t>
            </a:r>
          </a:p>
          <a:p>
            <a:pPr>
              <a:lnSpc>
                <a:spcPts val="3000"/>
              </a:lnSpc>
              <a:buFontTx/>
              <a:buNone/>
              <a:tabLst>
                <a:tab pos="5715000" algn="l"/>
              </a:tabLst>
            </a:pPr>
            <a:r>
              <a:rPr lang="en-US" altLang="en-US" sz="3200" b="1" dirty="0" smtClean="0">
                <a:solidFill>
                  <a:srgbClr val="FF0000"/>
                </a:solidFill>
              </a:rPr>
              <a:t>Anaphylaxis with </a:t>
            </a:r>
            <a:r>
              <a:rPr lang="en-US" altLang="en-US" sz="3200" b="1" dirty="0" err="1" smtClean="0">
                <a:solidFill>
                  <a:srgbClr val="FF0000"/>
                </a:solidFill>
              </a:rPr>
              <a:t>Bronchospasm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		304 </a:t>
            </a:r>
          </a:p>
          <a:p>
            <a:pPr>
              <a:lnSpc>
                <a:spcPts val="3000"/>
              </a:lnSpc>
              <a:buFontTx/>
              <a:buNone/>
              <a:tabLst>
                <a:tab pos="5715000" algn="l"/>
              </a:tabLst>
            </a:pPr>
            <a:r>
              <a:rPr lang="en-US" altLang="en-US" sz="3200" b="1" dirty="0" smtClean="0">
                <a:solidFill>
                  <a:srgbClr val="FF0000"/>
                </a:solidFill>
              </a:rPr>
              <a:t>Myocardial Infarction		289 </a:t>
            </a:r>
          </a:p>
          <a:p>
            <a:pPr>
              <a:lnSpc>
                <a:spcPts val="3000"/>
              </a:lnSpc>
              <a:buFontTx/>
              <a:buNone/>
              <a:tabLst>
                <a:tab pos="5715000" algn="l"/>
              </a:tabLst>
            </a:pPr>
            <a:r>
              <a:rPr lang="en-US" altLang="en-US" sz="3200" b="1" dirty="0" smtClean="0">
                <a:solidFill>
                  <a:srgbClr val="FF0000"/>
                </a:solidFill>
              </a:rPr>
              <a:t>Local Anesthetic Overdose		204 </a:t>
            </a:r>
          </a:p>
          <a:p>
            <a:pPr>
              <a:lnSpc>
                <a:spcPts val="3000"/>
              </a:lnSpc>
              <a:buFontTx/>
              <a:buNone/>
              <a:tabLst>
                <a:tab pos="5715000" algn="l"/>
              </a:tabLst>
            </a:pPr>
            <a:r>
              <a:rPr lang="en-US" altLang="en-US" sz="3200" b="1" dirty="0" smtClean="0">
                <a:solidFill>
                  <a:srgbClr val="FF0000"/>
                </a:solidFill>
              </a:rPr>
              <a:t>C.V.A		  68 </a:t>
            </a:r>
          </a:p>
          <a:p>
            <a:pPr algn="r">
              <a:lnSpc>
                <a:spcPts val="3500"/>
              </a:lnSpc>
              <a:spcBef>
                <a:spcPts val="1800"/>
              </a:spcBef>
              <a:buFontTx/>
              <a:buNone/>
              <a:tabLst>
                <a:tab pos="5715000" algn="l"/>
              </a:tabLst>
            </a:pPr>
            <a:r>
              <a:rPr lang="en-US" altLang="en-US" sz="2000" dirty="0" smtClean="0"/>
              <a:t>Martin &amp; Ellis JADA 112:499-501, 1986, </a:t>
            </a:r>
            <a:r>
              <a:rPr lang="en-US" altLang="en-US" sz="2000" dirty="0" err="1" smtClean="0"/>
              <a:t>Malamed</a:t>
            </a:r>
            <a:r>
              <a:rPr lang="en-US" altLang="en-US" sz="2000" dirty="0" smtClean="0"/>
              <a:t> S  JADA 124:4-53, 1993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43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43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43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43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3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43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43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3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43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43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3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43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43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3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43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43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3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43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43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3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43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43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3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43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43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3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3586" grpId="0"/>
      <p:bldP spid="2243587" grpId="0" build="p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0668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Demand Valve</a:t>
            </a:r>
            <a:r>
              <a:rPr lang="en-US" dirty="0" smtClean="0"/>
              <a:t> </a:t>
            </a:r>
          </a:p>
        </p:txBody>
      </p:sp>
      <p:sp>
        <p:nvSpPr>
          <p:cNvPr id="17715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029200"/>
            <a:ext cx="6400800" cy="1371600"/>
          </a:xfrm>
          <a:noFill/>
        </p:spPr>
        <p:txBody>
          <a:bodyPr/>
          <a:lstStyle/>
          <a:p>
            <a:endParaRPr lang="en-US" sz="4800" smtClean="0">
              <a:solidFill>
                <a:schemeClr val="bg2"/>
              </a:solidFill>
            </a:endParaRPr>
          </a:p>
          <a:p>
            <a:endParaRPr lang="en-US" sz="4800" b="1" smtClean="0">
              <a:solidFill>
                <a:schemeClr val="bg2"/>
              </a:solidFill>
            </a:endParaRPr>
          </a:p>
          <a:p>
            <a:r>
              <a:rPr lang="en-US" sz="4800" b="1" smtClean="0">
                <a:solidFill>
                  <a:schemeClr val="bg2"/>
                </a:solidFill>
              </a:rPr>
              <a:t>NOT Recommended</a:t>
            </a:r>
          </a:p>
        </p:txBody>
      </p:sp>
      <p:sp>
        <p:nvSpPr>
          <p:cNvPr id="177157" name="Oval 14"/>
          <p:cNvSpPr>
            <a:spLocks noChangeArrowheads="1"/>
          </p:cNvSpPr>
          <p:nvPr/>
        </p:nvSpPr>
        <p:spPr bwMode="auto">
          <a:xfrm>
            <a:off x="2514600" y="2209800"/>
            <a:ext cx="1524000" cy="1676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2133600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altLang="en-US" sz="6000" smtClean="0"/>
              <a:t>Management </a:t>
            </a:r>
            <a:br>
              <a:rPr lang="en-US" altLang="en-US" sz="6000" smtClean="0"/>
            </a:br>
            <a:r>
              <a:rPr lang="en-US" altLang="en-US" sz="6000" smtClean="0"/>
              <a:t>of Circulation</a:t>
            </a:r>
            <a:endParaRPr lang="en-US" altLang="en-US" sz="5400" smtClean="0"/>
          </a:p>
        </p:txBody>
      </p:sp>
      <p:sp>
        <p:nvSpPr>
          <p:cNvPr id="1360899" name="Rectangle 3"/>
          <p:cNvSpPr>
            <a:spLocks noChangeArrowheads="1"/>
          </p:cNvSpPr>
          <p:nvPr/>
        </p:nvSpPr>
        <p:spPr bwMode="auto">
          <a:xfrm>
            <a:off x="685800" y="2438400"/>
            <a:ext cx="7772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6000"/>
              </a:lnSpc>
            </a:pPr>
            <a:r>
              <a:rPr lang="en-US" altLang="en-US" sz="4400" b="1"/>
              <a:t>Actions &amp; Armamentarium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608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6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0898" grpId="0" autoUpdateAnimBg="0"/>
      <p:bldP spid="136089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391400" cy="3276600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altLang="en-US" sz="4800" smtClean="0">
                <a:solidFill>
                  <a:srgbClr val="FA8434"/>
                </a:solidFill>
              </a:rPr>
              <a:t>VASOCONSTRICTOR</a:t>
            </a:r>
            <a:r>
              <a:rPr lang="en-US" altLang="en-US" sz="6000" smtClean="0">
                <a:solidFill>
                  <a:schemeClr val="accent1"/>
                </a:solidFill>
              </a:rPr>
              <a:t/>
            </a:r>
            <a:br>
              <a:rPr lang="en-US" altLang="en-US" sz="6000" smtClean="0">
                <a:solidFill>
                  <a:schemeClr val="accent1"/>
                </a:solidFill>
              </a:rPr>
            </a:br>
            <a:r>
              <a:rPr lang="en-US" altLang="en-US" sz="6000" smtClean="0">
                <a:solidFill>
                  <a:schemeClr val="accent1"/>
                </a:solidFill>
              </a:rPr>
              <a:t>“</a:t>
            </a:r>
            <a:r>
              <a:rPr lang="en-US" altLang="en-US" sz="4800" smtClean="0">
                <a:solidFill>
                  <a:srgbClr val="FA8434"/>
                </a:solidFill>
              </a:rPr>
              <a:t>ISSUES”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381000"/>
            <a:ext cx="8637588" cy="1600200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altLang="en-US" sz="4800" smtClean="0">
                <a:solidFill>
                  <a:srgbClr val="FFFFFF"/>
                </a:solidFill>
              </a:rPr>
              <a:t> Vasoconstrictor Considerations</a:t>
            </a:r>
          </a:p>
        </p:txBody>
      </p:sp>
      <p:sp>
        <p:nvSpPr>
          <p:cNvPr id="2116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3581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indent="-609600">
              <a:buClr>
                <a:schemeClr val="accent1"/>
              </a:buClr>
              <a:buFontTx/>
              <a:buAutoNum type="alphaUcPeriod"/>
            </a:pPr>
            <a:endParaRPr lang="en-US" altLang="en-US" smtClean="0">
              <a:solidFill>
                <a:schemeClr val="bg2"/>
              </a:solidFill>
              <a:latin typeface="Univers 55"/>
            </a:endParaRPr>
          </a:p>
          <a:p>
            <a:pPr marL="609600" indent="-609600">
              <a:lnSpc>
                <a:spcPts val="3100"/>
              </a:lnSpc>
              <a:buClr>
                <a:schemeClr val="accent1"/>
              </a:buClr>
              <a:buFontTx/>
              <a:buAutoNum type="alphaUcPeriod"/>
            </a:pPr>
            <a:r>
              <a:rPr lang="en-US" altLang="en-US" b="1" smtClean="0">
                <a:latin typeface="Univers 55"/>
              </a:rPr>
              <a:t>Use is based on vasoconstrictive </a:t>
            </a:r>
            <a:r>
              <a:rPr lang="en-US" altLang="en-US" b="1" smtClean="0">
                <a:solidFill>
                  <a:schemeClr val="folHlink"/>
                </a:solidFill>
                <a:latin typeface="Univers 55"/>
              </a:rPr>
              <a:t>alpha</a:t>
            </a:r>
            <a:r>
              <a:rPr lang="en-US" altLang="en-US" b="1" smtClean="0">
                <a:latin typeface="Univers 55"/>
              </a:rPr>
              <a:t> receptor agonists</a:t>
            </a:r>
          </a:p>
          <a:p>
            <a:pPr marL="990600" lvl="1" indent="-533400">
              <a:lnSpc>
                <a:spcPts val="3100"/>
              </a:lnSpc>
              <a:buClr>
                <a:schemeClr val="tx2"/>
              </a:buClr>
              <a:buFontTx/>
              <a:buNone/>
            </a:pPr>
            <a:r>
              <a:rPr lang="en-US" altLang="en-US" sz="2800" b="1" smtClean="0">
                <a:latin typeface="Univers 55"/>
              </a:rPr>
              <a:t>1. Delays absorption, reducing toxicity and prolonging duration</a:t>
            </a:r>
          </a:p>
          <a:p>
            <a:pPr marL="990600" lvl="1" indent="-533400">
              <a:lnSpc>
                <a:spcPts val="3100"/>
              </a:lnSpc>
              <a:buClr>
                <a:schemeClr val="tx2"/>
              </a:buClr>
              <a:buFontTx/>
              <a:buNone/>
            </a:pPr>
            <a:r>
              <a:rPr lang="en-US" altLang="en-US" sz="2800" b="1" smtClean="0">
                <a:latin typeface="Univers 55"/>
              </a:rPr>
              <a:t>	NO ADVANTAGE WITH CONCENTRATIONS &gt; 1:200,000 </a:t>
            </a:r>
          </a:p>
          <a:p>
            <a:pPr marL="990600" lvl="1" indent="-533400">
              <a:lnSpc>
                <a:spcPts val="3100"/>
              </a:lnSpc>
              <a:buClr>
                <a:schemeClr val="tx2"/>
              </a:buClr>
              <a:buFontTx/>
              <a:buNone/>
            </a:pPr>
            <a:r>
              <a:rPr lang="en-US" altLang="en-US" sz="2800" b="1" smtClean="0">
                <a:latin typeface="Univers 55"/>
              </a:rPr>
              <a:t>2. Reduces </a:t>
            </a:r>
            <a:r>
              <a:rPr lang="en-US" altLang="en-US" sz="2800" b="1" smtClean="0">
                <a:solidFill>
                  <a:schemeClr val="folHlink"/>
                </a:solidFill>
                <a:latin typeface="Univers 55"/>
              </a:rPr>
              <a:t>hemorrhage</a:t>
            </a:r>
            <a:r>
              <a:rPr lang="en-US" altLang="en-US" sz="2800" b="1" smtClean="0">
                <a:latin typeface="Univers 55"/>
              </a:rPr>
              <a:t> at surgical site</a:t>
            </a:r>
          </a:p>
          <a:p>
            <a:pPr marL="990600" lvl="1" indent="-533400">
              <a:lnSpc>
                <a:spcPts val="3100"/>
              </a:lnSpc>
              <a:buClr>
                <a:schemeClr val="tx2"/>
              </a:buClr>
              <a:buFontTx/>
              <a:buNone/>
            </a:pPr>
            <a:r>
              <a:rPr lang="en-US" altLang="en-US" sz="2800" b="1" smtClean="0">
                <a:latin typeface="Univers 55"/>
              </a:rPr>
              <a:t>	(CONCENTRATION IS ADVANTAGEOUS IN THIS CASE)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1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16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16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16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16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16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16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16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16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16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16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6610" grpId="0" autoUpdateAnimBg="0"/>
      <p:bldP spid="2116611" grpId="0" build="p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6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" y="2057400"/>
            <a:ext cx="8940800" cy="4114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indent="-609600">
              <a:lnSpc>
                <a:spcPts val="3000"/>
              </a:lnSpc>
              <a:buClr>
                <a:schemeClr val="accent1"/>
              </a:buClr>
              <a:buFontTx/>
              <a:buNone/>
            </a:pPr>
            <a:r>
              <a:rPr lang="en-US" altLang="en-US" smtClean="0">
                <a:latin typeface="Univers 55"/>
              </a:rPr>
              <a:t>Adrenergic alpha receptor functions and vascular distribution</a:t>
            </a:r>
          </a:p>
          <a:p>
            <a:pPr marL="990600" lvl="1" indent="-533400">
              <a:lnSpc>
                <a:spcPct val="130000"/>
              </a:lnSpc>
              <a:buClr>
                <a:schemeClr val="tx2"/>
              </a:buClr>
              <a:buFontTx/>
              <a:buNone/>
            </a:pPr>
            <a:r>
              <a:rPr lang="en-US" altLang="en-US" sz="2800" smtClean="0">
                <a:solidFill>
                  <a:srgbClr val="6AF2FC"/>
                </a:solidFill>
                <a:latin typeface="Univers 55"/>
                <a:sym typeface="Symbol" pitchFamily="18" charset="2"/>
              </a:rPr>
              <a:t> </a:t>
            </a:r>
            <a:r>
              <a:rPr lang="en-US" altLang="en-US" sz="2800" b="1" smtClean="0">
                <a:latin typeface="Univers 55"/>
                <a:sym typeface="Symbol" pitchFamily="18" charset="2"/>
              </a:rPr>
              <a:t> 	</a:t>
            </a:r>
            <a:r>
              <a:rPr lang="en-US" altLang="en-US" sz="2800" b="1" smtClean="0">
                <a:solidFill>
                  <a:srgbClr val="6AF2FC"/>
                </a:solidFill>
                <a:latin typeface="Univers 55"/>
                <a:sym typeface="Symbol" pitchFamily="18" charset="2"/>
              </a:rPr>
              <a:t>	Vasoconstriction</a:t>
            </a:r>
          </a:p>
          <a:p>
            <a:pPr marL="990600" lvl="1" indent="-533400">
              <a:lnSpc>
                <a:spcPct val="130000"/>
              </a:lnSpc>
              <a:buClr>
                <a:schemeClr val="tx2"/>
              </a:buClr>
              <a:buFontTx/>
              <a:buNone/>
            </a:pPr>
            <a:r>
              <a:rPr lang="en-US" altLang="en-US" sz="2800" b="1" smtClean="0">
                <a:solidFill>
                  <a:srgbClr val="6AF2FC"/>
                </a:solidFill>
                <a:latin typeface="Univers 55"/>
                <a:sym typeface="Symbol" pitchFamily="18" charset="2"/>
              </a:rPr>
              <a:t> </a:t>
            </a:r>
          </a:p>
          <a:p>
            <a:pPr marL="990600" lvl="1" indent="-533400">
              <a:lnSpc>
                <a:spcPct val="130000"/>
              </a:lnSpc>
              <a:buClr>
                <a:schemeClr val="tx2"/>
              </a:buClr>
              <a:buFontTx/>
              <a:buNone/>
            </a:pPr>
            <a:r>
              <a:rPr lang="en-US" altLang="en-US" sz="2800" b="1" baseline="-25000" smtClean="0">
                <a:solidFill>
                  <a:srgbClr val="6AF2FC"/>
                </a:solidFill>
                <a:latin typeface="Univers 55"/>
                <a:sym typeface="Symbol" pitchFamily="18" charset="2"/>
              </a:rPr>
              <a:t>		</a:t>
            </a:r>
            <a:r>
              <a:rPr lang="en-US" altLang="en-US" sz="2800" b="1" smtClean="0">
                <a:solidFill>
                  <a:srgbClr val="6AF2FC"/>
                </a:solidFill>
                <a:latin typeface="Univers 55"/>
                <a:sym typeface="Symbol" pitchFamily="18" charset="2"/>
              </a:rPr>
              <a:t>Vasodilation/Bronchodilation</a:t>
            </a:r>
          </a:p>
          <a:p>
            <a:pPr marL="990600" lvl="1" indent="-533400">
              <a:lnSpc>
                <a:spcPct val="130000"/>
              </a:lnSpc>
              <a:buClr>
                <a:schemeClr val="tx2"/>
              </a:buClr>
              <a:buFontTx/>
              <a:buNone/>
            </a:pPr>
            <a:r>
              <a:rPr lang="en-US" altLang="en-US" sz="2800" b="1" smtClean="0">
                <a:solidFill>
                  <a:srgbClr val="6AF2FC"/>
                </a:solidFill>
                <a:latin typeface="Univers 55"/>
                <a:sym typeface="Symbol" pitchFamily="18" charset="2"/>
              </a:rPr>
              <a:t> </a:t>
            </a:r>
          </a:p>
          <a:p>
            <a:pPr marL="990600" lvl="1" indent="-533400">
              <a:lnSpc>
                <a:spcPct val="130000"/>
              </a:lnSpc>
              <a:buClr>
                <a:schemeClr val="tx2"/>
              </a:buClr>
              <a:buFontTx/>
              <a:buNone/>
            </a:pPr>
            <a:r>
              <a:rPr lang="en-US" altLang="en-US" sz="2800" b="1" smtClean="0">
                <a:solidFill>
                  <a:srgbClr val="6AF2FC"/>
                </a:solidFill>
                <a:latin typeface="Univers 55"/>
                <a:sym typeface="Symbol" pitchFamily="18" charset="2"/>
              </a:rPr>
              <a:t> </a:t>
            </a:r>
            <a:r>
              <a:rPr lang="en-US" altLang="en-US" sz="2800" b="1" smtClean="0">
                <a:latin typeface="Univers 55"/>
                <a:sym typeface="Symbol" pitchFamily="18" charset="2"/>
              </a:rPr>
              <a:t></a:t>
            </a:r>
            <a:r>
              <a:rPr lang="en-US" altLang="en-US" sz="2800" b="1" baseline="-25000" smtClean="0">
                <a:latin typeface="Univers 55"/>
                <a:sym typeface="Symbol" pitchFamily="18" charset="2"/>
              </a:rPr>
              <a:t>1</a:t>
            </a:r>
            <a:r>
              <a:rPr lang="en-US" altLang="en-US" sz="2800" b="1" smtClean="0">
                <a:solidFill>
                  <a:srgbClr val="6AF2FC"/>
                </a:solidFill>
                <a:latin typeface="Univers 55"/>
                <a:sym typeface="Symbol" pitchFamily="18" charset="2"/>
              </a:rPr>
              <a:t>		 </a:t>
            </a:r>
            <a:r>
              <a:rPr lang="en-US" altLang="en-US" sz="2800" b="1" smtClean="0">
                <a:latin typeface="Univers 55"/>
                <a:sym typeface="Symbol" pitchFamily="18" charset="2"/>
              </a:rPr>
              <a:t>Cardiotropic</a:t>
            </a:r>
          </a:p>
          <a:p>
            <a:pPr marL="990600" lvl="1" indent="-533400">
              <a:lnSpc>
                <a:spcPct val="130000"/>
              </a:lnSpc>
              <a:buClr>
                <a:schemeClr val="tx2"/>
              </a:buClr>
              <a:buFontTx/>
              <a:buNone/>
            </a:pPr>
            <a:endParaRPr lang="en-US" altLang="en-US" sz="2800" b="1" smtClean="0">
              <a:solidFill>
                <a:srgbClr val="6AF2FC"/>
              </a:solidFill>
              <a:latin typeface="Univers 55"/>
            </a:endParaRPr>
          </a:p>
        </p:txBody>
      </p:sp>
      <p:sp>
        <p:nvSpPr>
          <p:cNvPr id="211865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altLang="en-US" smtClean="0">
                <a:solidFill>
                  <a:srgbClr val="FFFFFF"/>
                </a:solidFill>
              </a:rPr>
              <a:t>  Vasoconstrictor</a:t>
            </a:r>
          </a:p>
        </p:txBody>
      </p:sp>
      <p:sp>
        <p:nvSpPr>
          <p:cNvPr id="2118660" name="AutoShape 4"/>
          <p:cNvSpPr>
            <a:spLocks noChangeArrowheads="1"/>
          </p:cNvSpPr>
          <p:nvPr/>
        </p:nvSpPr>
        <p:spPr bwMode="auto">
          <a:xfrm>
            <a:off x="1219200" y="2971800"/>
            <a:ext cx="474663" cy="762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118661" name="AutoShape 5"/>
          <p:cNvSpPr>
            <a:spLocks noChangeArrowheads="1"/>
          </p:cNvSpPr>
          <p:nvPr/>
        </p:nvSpPr>
        <p:spPr bwMode="auto">
          <a:xfrm>
            <a:off x="1219200" y="4038600"/>
            <a:ext cx="474663" cy="8382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118662" name="AutoShape 6"/>
          <p:cNvSpPr>
            <a:spLocks noChangeArrowheads="1"/>
          </p:cNvSpPr>
          <p:nvPr/>
        </p:nvSpPr>
        <p:spPr bwMode="auto">
          <a:xfrm>
            <a:off x="1219200" y="5562600"/>
            <a:ext cx="457200" cy="685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118663" name="Rectangle 7"/>
          <p:cNvSpPr>
            <a:spLocks noChangeArrowheads="1"/>
          </p:cNvSpPr>
          <p:nvPr/>
        </p:nvSpPr>
        <p:spPr bwMode="auto">
          <a:xfrm>
            <a:off x="5621338" y="2590800"/>
            <a:ext cx="1625600" cy="8382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118664" name="Rectangle 8"/>
          <p:cNvSpPr>
            <a:spLocks noChangeArrowheads="1"/>
          </p:cNvSpPr>
          <p:nvPr/>
        </p:nvSpPr>
        <p:spPr bwMode="auto">
          <a:xfrm>
            <a:off x="7450138" y="2590800"/>
            <a:ext cx="1490662" cy="8382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118665" name="Text Box 9"/>
          <p:cNvSpPr txBox="1">
            <a:spLocks noChangeArrowheads="1"/>
          </p:cNvSpPr>
          <p:nvPr/>
        </p:nvSpPr>
        <p:spPr bwMode="auto">
          <a:xfrm>
            <a:off x="7789863" y="2667000"/>
            <a:ext cx="209867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chemeClr val="bg2"/>
                </a:solidFill>
              </a:rPr>
              <a:t>Deep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>
                <a:solidFill>
                  <a:schemeClr val="bg2"/>
                </a:solidFill>
              </a:rPr>
              <a:t>Arteries</a:t>
            </a:r>
          </a:p>
        </p:txBody>
      </p:sp>
      <p:sp>
        <p:nvSpPr>
          <p:cNvPr id="2118666" name="Text Box 10"/>
          <p:cNvSpPr txBox="1">
            <a:spLocks noChangeArrowheads="1"/>
          </p:cNvSpPr>
          <p:nvPr/>
        </p:nvSpPr>
        <p:spPr bwMode="auto">
          <a:xfrm>
            <a:off x="5824538" y="2590800"/>
            <a:ext cx="21002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chemeClr val="bg2"/>
                </a:solidFill>
              </a:rPr>
              <a:t>Veins and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en-US" altLang="en-US" sz="1600" b="1">
                <a:solidFill>
                  <a:schemeClr val="bg2"/>
                </a:solidFill>
              </a:rPr>
              <a:t>Submucosal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600" b="1">
                <a:solidFill>
                  <a:schemeClr val="bg2"/>
                </a:solidFill>
              </a:rPr>
              <a:t>Arteries</a:t>
            </a:r>
          </a:p>
        </p:txBody>
      </p:sp>
      <p:sp>
        <p:nvSpPr>
          <p:cNvPr id="2118667" name="Rectangle 11"/>
          <p:cNvSpPr>
            <a:spLocks noChangeArrowheads="1"/>
          </p:cNvSpPr>
          <p:nvPr/>
        </p:nvSpPr>
        <p:spPr bwMode="auto">
          <a:xfrm>
            <a:off x="533400" y="41148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6AF2FC"/>
                </a:solidFill>
                <a:sym typeface="Symbol" pitchFamily="18" charset="2"/>
              </a:rPr>
              <a:t></a:t>
            </a:r>
            <a:r>
              <a:rPr lang="en-US" altLang="en-US" sz="2800" baseline="-25000">
                <a:solidFill>
                  <a:srgbClr val="6AF2FC"/>
                </a:solidFill>
                <a:sym typeface="Symbol" pitchFamily="18" charset="2"/>
              </a:rPr>
              <a:t>2</a:t>
            </a:r>
          </a:p>
        </p:txBody>
      </p:sp>
      <p:grpSp>
        <p:nvGrpSpPr>
          <p:cNvPr id="2118668" name="Group 12"/>
          <p:cNvGrpSpPr>
            <a:grpSpLocks/>
          </p:cNvGrpSpPr>
          <p:nvPr/>
        </p:nvGrpSpPr>
        <p:grpSpPr bwMode="auto">
          <a:xfrm>
            <a:off x="5562600" y="4724400"/>
            <a:ext cx="3251200" cy="1905000"/>
            <a:chOff x="3712" y="2592"/>
            <a:chExt cx="2048" cy="1200"/>
          </a:xfrm>
        </p:grpSpPr>
        <p:sp>
          <p:nvSpPr>
            <p:cNvPr id="187405" name="Oval 13"/>
            <p:cNvSpPr>
              <a:spLocks noChangeArrowheads="1"/>
            </p:cNvSpPr>
            <p:nvPr/>
          </p:nvSpPr>
          <p:spPr bwMode="auto">
            <a:xfrm>
              <a:off x="4864" y="2592"/>
              <a:ext cx="256" cy="288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87406" name="Oval 14"/>
            <p:cNvSpPr>
              <a:spLocks noChangeArrowheads="1"/>
            </p:cNvSpPr>
            <p:nvPr/>
          </p:nvSpPr>
          <p:spPr bwMode="auto">
            <a:xfrm>
              <a:off x="4139" y="2592"/>
              <a:ext cx="256" cy="288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87407" name="Oval 15"/>
            <p:cNvSpPr>
              <a:spLocks noChangeArrowheads="1"/>
            </p:cNvSpPr>
            <p:nvPr/>
          </p:nvSpPr>
          <p:spPr bwMode="auto">
            <a:xfrm>
              <a:off x="5077" y="3360"/>
              <a:ext cx="427" cy="432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87408" name="Oval 16"/>
            <p:cNvSpPr>
              <a:spLocks noChangeArrowheads="1"/>
            </p:cNvSpPr>
            <p:nvPr/>
          </p:nvSpPr>
          <p:spPr bwMode="auto">
            <a:xfrm>
              <a:off x="4224" y="3456"/>
              <a:ext cx="128" cy="144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87409" name="Oval 17"/>
            <p:cNvSpPr>
              <a:spLocks noChangeArrowheads="1"/>
            </p:cNvSpPr>
            <p:nvPr/>
          </p:nvSpPr>
          <p:spPr bwMode="auto">
            <a:xfrm>
              <a:off x="4693" y="3408"/>
              <a:ext cx="128" cy="192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87410" name="Line 18"/>
            <p:cNvSpPr>
              <a:spLocks noChangeShapeType="1"/>
            </p:cNvSpPr>
            <p:nvPr/>
          </p:nvSpPr>
          <p:spPr bwMode="auto">
            <a:xfrm>
              <a:off x="4309" y="2976"/>
              <a:ext cx="0" cy="384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11" name="Line 19"/>
            <p:cNvSpPr>
              <a:spLocks noChangeShapeType="1"/>
            </p:cNvSpPr>
            <p:nvPr/>
          </p:nvSpPr>
          <p:spPr bwMode="auto">
            <a:xfrm flipH="1">
              <a:off x="4821" y="2976"/>
              <a:ext cx="86" cy="288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12" name="Line 20"/>
            <p:cNvSpPr>
              <a:spLocks noChangeShapeType="1"/>
            </p:cNvSpPr>
            <p:nvPr/>
          </p:nvSpPr>
          <p:spPr bwMode="auto">
            <a:xfrm>
              <a:off x="5035" y="2976"/>
              <a:ext cx="170" cy="288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13" name="Rectangle 21"/>
            <p:cNvSpPr>
              <a:spLocks noChangeArrowheads="1"/>
            </p:cNvSpPr>
            <p:nvPr/>
          </p:nvSpPr>
          <p:spPr bwMode="auto">
            <a:xfrm>
              <a:off x="4480" y="2899"/>
              <a:ext cx="27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3200" b="1">
                  <a:solidFill>
                    <a:srgbClr val="6AF2FC"/>
                  </a:solidFill>
                  <a:sym typeface="Symbol" pitchFamily="18" charset="2"/>
                </a:rPr>
                <a:t></a:t>
              </a:r>
            </a:p>
          </p:txBody>
        </p:sp>
        <p:sp>
          <p:nvSpPr>
            <p:cNvPr id="187414" name="Rectangle 22"/>
            <p:cNvSpPr>
              <a:spLocks noChangeArrowheads="1"/>
            </p:cNvSpPr>
            <p:nvPr/>
          </p:nvSpPr>
          <p:spPr bwMode="auto">
            <a:xfrm>
              <a:off x="3712" y="2928"/>
              <a:ext cx="683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lvl="1">
                <a:lnSpc>
                  <a:spcPct val="13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lang="en-US" altLang="en-US" sz="2800" b="1">
                  <a:solidFill>
                    <a:srgbClr val="6AF2FC"/>
                  </a:solidFill>
                  <a:sym typeface="Symbol" pitchFamily="18" charset="2"/>
                </a:rPr>
                <a:t></a:t>
              </a:r>
            </a:p>
          </p:txBody>
        </p:sp>
        <p:sp>
          <p:nvSpPr>
            <p:cNvPr id="187415" name="Rectangle 23"/>
            <p:cNvSpPr>
              <a:spLocks noChangeArrowheads="1"/>
            </p:cNvSpPr>
            <p:nvPr/>
          </p:nvSpPr>
          <p:spPr bwMode="auto">
            <a:xfrm>
              <a:off x="5291" y="2937"/>
              <a:ext cx="46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en-US" sz="2800" b="1">
                  <a:solidFill>
                    <a:srgbClr val="6AF2FC"/>
                  </a:solidFill>
                  <a:sym typeface="Symbol" pitchFamily="18" charset="2"/>
                </a:rPr>
                <a:t></a:t>
              </a:r>
              <a:r>
                <a:rPr lang="en-US" altLang="en-US" sz="2800" b="1" baseline="-25000">
                  <a:solidFill>
                    <a:srgbClr val="6AF2FC"/>
                  </a:solidFill>
                  <a:sym typeface="Symbol" pitchFamily="18" charset="2"/>
                </a:rPr>
                <a:t>2</a:t>
              </a:r>
            </a:p>
          </p:txBody>
        </p:sp>
      </p:grpSp>
      <p:sp>
        <p:nvSpPr>
          <p:cNvPr id="2118680" name="Rectangle 24"/>
          <p:cNvSpPr>
            <a:spLocks noChangeArrowheads="1"/>
          </p:cNvSpPr>
          <p:nvPr/>
        </p:nvSpPr>
        <p:spPr bwMode="auto">
          <a:xfrm>
            <a:off x="609600" y="9906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125000"/>
              </a:lnSpc>
            </a:pPr>
            <a:r>
              <a:rPr lang="en-US" altLang="en-US" sz="4000" b="1">
                <a:solidFill>
                  <a:srgbClr val="FFFFFF"/>
                </a:solidFill>
              </a:rPr>
              <a:t>Considerations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18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18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1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18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18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18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18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18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118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1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118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18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118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118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118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118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6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1186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118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8658" grpId="0" build="p"/>
      <p:bldP spid="2118659" grpId="0"/>
      <p:bldP spid="2118660" grpId="0" animBg="1"/>
      <p:bldP spid="2118661" grpId="0" animBg="1"/>
      <p:bldP spid="2118662" grpId="0" animBg="1"/>
      <p:bldP spid="2118663" grpId="0" animBg="1"/>
      <p:bldP spid="2118664" grpId="0" animBg="1"/>
      <p:bldP spid="2118665" grpId="0"/>
      <p:bldP spid="2118666" grpId="0"/>
      <p:bldP spid="2118667" grpId="0"/>
      <p:bldP spid="211868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altLang="en-US" sz="4800" smtClean="0">
                <a:solidFill>
                  <a:schemeClr val="tx1"/>
                </a:solidFill>
              </a:rPr>
              <a:t>Vasopressor Considerations</a:t>
            </a:r>
          </a:p>
        </p:txBody>
      </p:sp>
      <p:sp>
        <p:nvSpPr>
          <p:cNvPr id="2120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066800"/>
            <a:ext cx="8077200" cy="5410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b="1" smtClean="0">
                <a:solidFill>
                  <a:schemeClr val="folHlink"/>
                </a:solidFill>
              </a:rPr>
              <a:t>Relative Receptor Affinities:</a:t>
            </a:r>
            <a:r>
              <a:rPr lang="en-US" altLang="en-US" b="1" smtClean="0">
                <a:solidFill>
                  <a:srgbClr val="7DE3DE"/>
                </a:solidFill>
              </a:rPr>
              <a:t> </a:t>
            </a:r>
          </a:p>
          <a:p>
            <a:pPr lvl="1">
              <a:lnSpc>
                <a:spcPct val="125000"/>
              </a:lnSpc>
              <a:buClr>
                <a:srgbClr val="FF8383"/>
              </a:buClr>
              <a:buFontTx/>
              <a:buChar char="•"/>
            </a:pPr>
            <a:r>
              <a:rPr lang="en-US" altLang="en-US" sz="2800" b="1" smtClean="0">
                <a:solidFill>
                  <a:srgbClr val="EF19D6"/>
                </a:solidFill>
              </a:rPr>
              <a:t>Epinephrine</a:t>
            </a:r>
            <a:r>
              <a:rPr lang="en-US" altLang="en-US" sz="2800" b="1" smtClean="0"/>
              <a:t> 50:50 alpha:beta 1=2 receptor affinity</a:t>
            </a:r>
          </a:p>
          <a:p>
            <a:pPr lvl="1">
              <a:lnSpc>
                <a:spcPct val="125000"/>
              </a:lnSpc>
              <a:buClr>
                <a:srgbClr val="FF8383"/>
              </a:buClr>
              <a:buFontTx/>
              <a:buChar char="•"/>
            </a:pPr>
            <a:r>
              <a:rPr lang="en-US" altLang="en-US" sz="2800" b="1" smtClean="0">
                <a:solidFill>
                  <a:srgbClr val="EF19D6"/>
                </a:solidFill>
              </a:rPr>
              <a:t>Levonordefrin</a:t>
            </a:r>
            <a:r>
              <a:rPr lang="en-US" altLang="en-US" sz="2800" b="1" smtClean="0"/>
              <a:t> 75:25 alpha:beta 1 receptor affinity</a:t>
            </a:r>
          </a:p>
          <a:p>
            <a:pPr lvl="2">
              <a:lnSpc>
                <a:spcPct val="125000"/>
              </a:lnSpc>
              <a:buClr>
                <a:srgbClr val="FF8383"/>
              </a:buClr>
              <a:buFontTx/>
              <a:buChar char="•"/>
            </a:pPr>
            <a:r>
              <a:rPr lang="en-US" altLang="en-US" sz="2800" b="1" smtClean="0"/>
              <a:t>These often cited ratios are misleading since they reflect levonordefrin’s limited action at beta 2 receptors.  Its activity at cardiac beta 1 receptors is comparable to epinephrine’s at equipotent doses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20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2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2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2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2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2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2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2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2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0706" grpId="0" autoUpdateAnimBg="0"/>
      <p:bldP spid="2120707" grpId="0" build="p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914400"/>
            <a:ext cx="8064500" cy="1143000"/>
          </a:xfrm>
        </p:spPr>
        <p:txBody>
          <a:bodyPr/>
          <a:lstStyle/>
          <a:p>
            <a:r>
              <a:rPr lang="en-US" altLang="en-US" sz="4800" smtClean="0">
                <a:solidFill>
                  <a:srgbClr val="E8263D"/>
                </a:solidFill>
              </a:rPr>
              <a:t>True</a:t>
            </a:r>
            <a:r>
              <a:rPr lang="en-US" altLang="en-US" sz="4800" smtClean="0">
                <a:solidFill>
                  <a:srgbClr val="00FF00"/>
                </a:solidFill>
              </a:rPr>
              <a:t> - False</a:t>
            </a:r>
          </a:p>
        </p:txBody>
      </p:sp>
      <p:sp>
        <p:nvSpPr>
          <p:cNvPr id="2122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2819400"/>
            <a:ext cx="7315200" cy="2667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25000"/>
              </a:lnSpc>
              <a:buFontTx/>
              <a:buNone/>
            </a:pPr>
            <a:r>
              <a:rPr lang="en-US" altLang="en-US" sz="3200" b="1" smtClean="0">
                <a:latin typeface="Univers 55"/>
              </a:rPr>
              <a:t>In most heart conditions the vasoconstrictor is the Dentist’s and Patient’s most serious medical / dental risk for dental treatment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2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2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2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2754" grpId="0" autoUpdateAnimBg="0"/>
      <p:bldP spid="2122755" grpId="0" build="p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660400"/>
            <a:ext cx="8637588" cy="823913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altLang="en-US" smtClean="0">
                <a:solidFill>
                  <a:srgbClr val="FFFFFF"/>
                </a:solidFill>
              </a:rPr>
              <a:t>  </a:t>
            </a:r>
            <a:r>
              <a:rPr lang="en-US" altLang="en-US" sz="4800" smtClean="0">
                <a:solidFill>
                  <a:srgbClr val="FFFFFF"/>
                </a:solidFill>
              </a:rPr>
              <a:t>Vasoconstrictor</a:t>
            </a:r>
            <a:r>
              <a:rPr lang="en-US" altLang="en-US" sz="4400" smtClean="0">
                <a:solidFill>
                  <a:srgbClr val="FFFFFF"/>
                </a:solidFill>
              </a:rPr>
              <a:t> Considerations</a:t>
            </a:r>
          </a:p>
        </p:txBody>
      </p:sp>
      <p:sp>
        <p:nvSpPr>
          <p:cNvPr id="2124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981200"/>
            <a:ext cx="8534400" cy="4191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indent="-609600">
              <a:lnSpc>
                <a:spcPct val="125000"/>
              </a:lnSpc>
              <a:buClr>
                <a:schemeClr val="accent1"/>
              </a:buClr>
              <a:buFontTx/>
              <a:buAutoNum type="alphaUcPeriod" startAt="2"/>
            </a:pPr>
            <a:endParaRPr lang="en-US" altLang="en-US" smtClean="0">
              <a:solidFill>
                <a:schemeClr val="bg2"/>
              </a:solidFill>
              <a:latin typeface="Univers 55"/>
            </a:endParaRPr>
          </a:p>
          <a:p>
            <a:pPr marL="609600" indent="-609600">
              <a:lnSpc>
                <a:spcPct val="125000"/>
              </a:lnSpc>
              <a:buClr>
                <a:schemeClr val="accent1"/>
              </a:buClr>
              <a:buFontTx/>
              <a:buAutoNum type="alphaUcPeriod" startAt="2"/>
            </a:pPr>
            <a:r>
              <a:rPr lang="en-US" altLang="en-US" b="1" smtClean="0">
                <a:solidFill>
                  <a:srgbClr val="FFFFFF"/>
                </a:solidFill>
                <a:latin typeface="Univers 55"/>
              </a:rPr>
              <a:t>Posology</a:t>
            </a:r>
          </a:p>
          <a:p>
            <a:pPr marL="609600" indent="-609600">
              <a:lnSpc>
                <a:spcPct val="125000"/>
              </a:lnSpc>
              <a:buClr>
                <a:schemeClr val="tx2"/>
              </a:buClr>
              <a:buFontTx/>
              <a:buAutoNum type="alphaUcPeriod" startAt="2"/>
            </a:pPr>
            <a:r>
              <a:rPr lang="en-US" altLang="en-US" b="1" smtClean="0">
                <a:latin typeface="Univers 55"/>
              </a:rPr>
              <a:t>Concentration represent grams / ml</a:t>
            </a:r>
          </a:p>
          <a:p>
            <a:pPr marL="990600" lvl="1" indent="-533400">
              <a:lnSpc>
                <a:spcPct val="125000"/>
              </a:lnSpc>
              <a:buClr>
                <a:schemeClr val="tx2"/>
              </a:buClr>
              <a:buFontTx/>
              <a:buNone/>
            </a:pPr>
            <a:r>
              <a:rPr lang="en-US" altLang="en-US" sz="2800" b="1" smtClean="0">
                <a:solidFill>
                  <a:schemeClr val="tx2"/>
                </a:solidFill>
                <a:latin typeface="Univers 55"/>
              </a:rPr>
              <a:t>  1.  </a:t>
            </a:r>
            <a:r>
              <a:rPr lang="en-US" altLang="en-US" sz="2800" b="1" smtClean="0">
                <a:latin typeface="Univers 55"/>
              </a:rPr>
              <a:t>1:100,000 = 0.01 mg or</a:t>
            </a:r>
            <a:r>
              <a:rPr lang="en-US" altLang="en-US" sz="2800" b="1" smtClean="0">
                <a:solidFill>
                  <a:srgbClr val="6AF2FC"/>
                </a:solidFill>
                <a:latin typeface="Univers 55"/>
              </a:rPr>
              <a:t> </a:t>
            </a:r>
            <a:r>
              <a:rPr lang="en-US" altLang="en-US" sz="2800" b="1" smtClean="0">
                <a:solidFill>
                  <a:schemeClr val="folHlink"/>
                </a:solidFill>
                <a:latin typeface="Univers 55"/>
              </a:rPr>
              <a:t>10 µg per ml</a:t>
            </a:r>
          </a:p>
          <a:p>
            <a:pPr marL="1752600" lvl="3" indent="-381000">
              <a:lnSpc>
                <a:spcPct val="125000"/>
              </a:lnSpc>
              <a:buClr>
                <a:schemeClr val="accent2"/>
              </a:buClr>
              <a:buFontTx/>
              <a:buNone/>
            </a:pPr>
            <a:r>
              <a:rPr lang="en-US" altLang="en-US" sz="2800" b="1" smtClean="0">
                <a:latin typeface="Univers 55"/>
              </a:rPr>
              <a:t>1:50,000 = twice the amount or 20 µg</a:t>
            </a:r>
          </a:p>
          <a:p>
            <a:pPr marL="1752600" lvl="3" indent="-381000">
              <a:lnSpc>
                <a:spcPct val="125000"/>
              </a:lnSpc>
              <a:buClr>
                <a:schemeClr val="accent2"/>
              </a:buClr>
              <a:buFontTx/>
              <a:buNone/>
            </a:pPr>
            <a:r>
              <a:rPr lang="en-US" altLang="en-US" sz="2800" b="1" smtClean="0">
                <a:latin typeface="Univers 55"/>
              </a:rPr>
              <a:t>1:200,000 = half this amount or  5  µg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24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2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2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2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2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2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2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2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2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2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2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4802" grpId="0" autoUpdateAnimBg="0"/>
      <p:bldP spid="2124803" grpId="0" build="p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447800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altLang="en-US" smtClean="0">
                <a:solidFill>
                  <a:srgbClr val="FFFFFF"/>
                </a:solidFill>
              </a:rPr>
              <a:t>  </a:t>
            </a:r>
            <a:r>
              <a:rPr lang="en-US" altLang="en-US" sz="4800" smtClean="0">
                <a:solidFill>
                  <a:srgbClr val="FFFFFF"/>
                </a:solidFill>
              </a:rPr>
              <a:t>Vasoconstrictor</a:t>
            </a:r>
            <a:r>
              <a:rPr lang="en-US" altLang="en-US" smtClean="0">
                <a:solidFill>
                  <a:srgbClr val="FFFFFF"/>
                </a:solidFill>
              </a:rPr>
              <a:t> </a:t>
            </a:r>
            <a:r>
              <a:rPr lang="en-US" altLang="en-US" sz="4800" smtClean="0">
                <a:solidFill>
                  <a:srgbClr val="FFFFFF"/>
                </a:solidFill>
              </a:rPr>
              <a:t>Considerations</a:t>
            </a:r>
          </a:p>
        </p:txBody>
      </p:sp>
      <p:sp>
        <p:nvSpPr>
          <p:cNvPr id="2128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3200" y="1066800"/>
            <a:ext cx="8669338" cy="5867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indent="-609600">
              <a:lnSpc>
                <a:spcPct val="100000"/>
              </a:lnSpc>
              <a:buClr>
                <a:schemeClr val="accent1"/>
              </a:buClr>
              <a:buFontTx/>
              <a:buAutoNum type="alphaUcPeriod" startAt="5"/>
            </a:pPr>
            <a:endParaRPr lang="en-US" altLang="en-US" sz="2400" smtClean="0">
              <a:solidFill>
                <a:schemeClr val="bg2"/>
              </a:solidFill>
              <a:latin typeface="Univers 55"/>
            </a:endParaRPr>
          </a:p>
          <a:p>
            <a:pPr marL="609600" indent="-609600">
              <a:lnSpc>
                <a:spcPct val="100000"/>
              </a:lnSpc>
              <a:buClr>
                <a:schemeClr val="accent1"/>
              </a:buClr>
              <a:buFontTx/>
              <a:buAutoNum type="alphaUcPeriod" startAt="5"/>
            </a:pPr>
            <a:r>
              <a:rPr lang="en-US" altLang="en-US" sz="2400" smtClean="0">
                <a:solidFill>
                  <a:srgbClr val="6AF2FC"/>
                </a:solidFill>
                <a:latin typeface="Univers 55"/>
              </a:rPr>
              <a:t>Systemic influences following absorption are </a:t>
            </a:r>
            <a:r>
              <a:rPr lang="en-US" altLang="en-US" sz="2400" u="sng" smtClean="0">
                <a:solidFill>
                  <a:srgbClr val="6AF2FC"/>
                </a:solidFill>
                <a:latin typeface="Univers 55"/>
              </a:rPr>
              <a:t>UNEQUIVOCAL</a:t>
            </a:r>
          </a:p>
          <a:p>
            <a:pPr marL="990600" lvl="1" indent="-533400">
              <a:lnSpc>
                <a:spcPct val="100000"/>
              </a:lnSpc>
              <a:buClr>
                <a:schemeClr val="tx2"/>
              </a:buClr>
              <a:buFontTx/>
              <a:buAutoNum type="arabicPeriod"/>
            </a:pPr>
            <a:r>
              <a:rPr lang="en-US" altLang="en-US" smtClean="0">
                <a:solidFill>
                  <a:schemeClr val="folHlink"/>
                </a:solidFill>
                <a:latin typeface="Univers 55"/>
              </a:rPr>
              <a:t>Systemic absorption WILL occur!</a:t>
            </a:r>
          </a:p>
          <a:p>
            <a:pPr marL="990600" lvl="1" indent="-533400">
              <a:lnSpc>
                <a:spcPct val="100000"/>
              </a:lnSpc>
              <a:buClr>
                <a:schemeClr val="tx2"/>
              </a:buClr>
              <a:buFontTx/>
              <a:buAutoNum type="arabicPeriod"/>
            </a:pPr>
            <a:r>
              <a:rPr lang="en-US" altLang="en-US" smtClean="0">
                <a:solidFill>
                  <a:srgbClr val="6AF2FC"/>
                </a:solidFill>
                <a:latin typeface="Univers 55"/>
              </a:rPr>
              <a:t>Rate / Pressure Product WILL increase!</a:t>
            </a:r>
          </a:p>
          <a:p>
            <a:pPr marL="990600" lvl="1" indent="-533400">
              <a:lnSpc>
                <a:spcPct val="100000"/>
              </a:lnSpc>
              <a:buClr>
                <a:schemeClr val="tx2"/>
              </a:buClr>
              <a:buFontTx/>
              <a:buAutoNum type="arabicPeriod"/>
            </a:pPr>
            <a:r>
              <a:rPr lang="en-US" altLang="en-US" smtClean="0">
                <a:solidFill>
                  <a:srgbClr val="6AF2FC"/>
                </a:solidFill>
                <a:latin typeface="Univers 55"/>
              </a:rPr>
              <a:t>Issue is whether this effect is detrimental to patient.</a:t>
            </a:r>
          </a:p>
          <a:p>
            <a:pPr marL="609600" indent="-609600">
              <a:lnSpc>
                <a:spcPct val="100000"/>
              </a:lnSpc>
              <a:buClr>
                <a:schemeClr val="accent1"/>
              </a:buClr>
              <a:buFontTx/>
              <a:buAutoNum type="alphaUcPeriod" startAt="6"/>
            </a:pPr>
            <a:endParaRPr lang="en-US" altLang="en-US" sz="2400" smtClean="0">
              <a:solidFill>
                <a:srgbClr val="6AF2FC"/>
              </a:solidFill>
              <a:latin typeface="Univers 55"/>
            </a:endParaRPr>
          </a:p>
          <a:p>
            <a:pPr marL="609600" indent="-609600">
              <a:lnSpc>
                <a:spcPct val="100000"/>
              </a:lnSpc>
              <a:buClr>
                <a:schemeClr val="accent1"/>
              </a:buClr>
              <a:buFontTx/>
              <a:buAutoNum type="alphaUcPeriod" startAt="6"/>
            </a:pPr>
            <a:r>
              <a:rPr lang="en-US" altLang="en-US" sz="2400" smtClean="0">
                <a:solidFill>
                  <a:srgbClr val="6AF2FC"/>
                </a:solidFill>
                <a:latin typeface="Univers 55"/>
              </a:rPr>
              <a:t>Potential for enhanced pressor response in those patients medicated with </a:t>
            </a:r>
            <a:r>
              <a:rPr lang="en-US" altLang="en-US" sz="2400" smtClean="0">
                <a:latin typeface="Univers 55"/>
              </a:rPr>
              <a:t>nonselective beta blockers</a:t>
            </a:r>
            <a:r>
              <a:rPr lang="en-US" altLang="en-US" sz="2400" smtClean="0">
                <a:solidFill>
                  <a:srgbClr val="6AF2FC"/>
                </a:solidFill>
                <a:latin typeface="Univers 55"/>
              </a:rPr>
              <a:t>.</a:t>
            </a:r>
          </a:p>
          <a:p>
            <a:pPr marL="990600" lvl="1" indent="-533400">
              <a:lnSpc>
                <a:spcPct val="100000"/>
              </a:lnSpc>
              <a:buClr>
                <a:schemeClr val="tx2"/>
              </a:buClr>
              <a:buFontTx/>
              <a:buAutoNum type="arabicPeriod"/>
            </a:pPr>
            <a:r>
              <a:rPr lang="en-US" altLang="en-US" smtClean="0">
                <a:solidFill>
                  <a:srgbClr val="6AF2FC"/>
                </a:solidFill>
                <a:latin typeface="Univers 55"/>
              </a:rPr>
              <a:t>Low doses of epinephrine exhibit beta</a:t>
            </a:r>
            <a:r>
              <a:rPr lang="en-US" altLang="en-US" baseline="-25000" smtClean="0">
                <a:solidFill>
                  <a:srgbClr val="6AF2FC"/>
                </a:solidFill>
                <a:latin typeface="Univers 55"/>
              </a:rPr>
              <a:t>2</a:t>
            </a:r>
            <a:r>
              <a:rPr lang="en-US" altLang="en-US" smtClean="0">
                <a:solidFill>
                  <a:srgbClr val="6AF2FC"/>
                </a:solidFill>
                <a:latin typeface="Univers 55"/>
              </a:rPr>
              <a:t> preferences on systemic arteries.</a:t>
            </a:r>
          </a:p>
          <a:p>
            <a:pPr marL="990600" lvl="1" indent="-533400">
              <a:lnSpc>
                <a:spcPct val="100000"/>
              </a:lnSpc>
              <a:buClr>
                <a:schemeClr val="tx2"/>
              </a:buClr>
              <a:buFontTx/>
              <a:buAutoNum type="arabicPeriod"/>
            </a:pPr>
            <a:r>
              <a:rPr lang="en-US" altLang="en-US" smtClean="0">
                <a:solidFill>
                  <a:srgbClr val="6AF2FC"/>
                </a:solidFill>
                <a:latin typeface="Univers 55"/>
              </a:rPr>
              <a:t>If beta blockade is present, </a:t>
            </a:r>
            <a:r>
              <a:rPr lang="en-US" altLang="en-US" smtClean="0">
                <a:latin typeface="Univers 55"/>
              </a:rPr>
              <a:t>epinephrine will bind with alpha receptors and increase peripheral resistance.</a:t>
            </a:r>
          </a:p>
          <a:p>
            <a:pPr marL="990600" lvl="1" indent="-533400">
              <a:lnSpc>
                <a:spcPct val="100000"/>
              </a:lnSpc>
              <a:buClr>
                <a:schemeClr val="tx2"/>
              </a:buClr>
              <a:buFontTx/>
              <a:buAutoNum type="arabicPeriod"/>
            </a:pPr>
            <a:endParaRPr lang="en-US" altLang="en-US" smtClean="0">
              <a:latin typeface="Univers 55"/>
            </a:endParaRPr>
          </a:p>
          <a:p>
            <a:pPr marL="990600" lvl="1" indent="-533400">
              <a:lnSpc>
                <a:spcPct val="100000"/>
              </a:lnSpc>
              <a:buClr>
                <a:schemeClr val="tx2"/>
              </a:buClr>
              <a:buFontTx/>
              <a:buAutoNum type="arabicPeriod"/>
            </a:pPr>
            <a:endParaRPr lang="en-US" altLang="en-US" smtClean="0">
              <a:solidFill>
                <a:srgbClr val="6AF2FC"/>
              </a:solidFill>
              <a:latin typeface="Univers 5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28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2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2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2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2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2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2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2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2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28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28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28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28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28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28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8898" grpId="0" autoUpdateAnimBg="0"/>
      <p:bldP spid="2128899" grpId="0" build="p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3" name="Picture 2" descr="Imagec04"/>
          <p:cNvPicPr>
            <a:picLocks noChangeAspect="1" noChangeArrowheads="1"/>
          </p:cNvPicPr>
          <p:nvPr/>
        </p:nvPicPr>
        <p:blipFill>
          <a:blip r:embed="rId3" cstate="print"/>
          <a:srcRect r="11667"/>
          <a:stretch>
            <a:fillRect/>
          </a:stretch>
        </p:blipFill>
        <p:spPr bwMode="auto">
          <a:xfrm>
            <a:off x="685800" y="0"/>
            <a:ext cx="8077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34" name="Rectangle 3"/>
          <p:cNvSpPr>
            <a:spLocks noGrp="1" noChangeArrowheads="1"/>
          </p:cNvSpPr>
          <p:nvPr>
            <p:ph type="title"/>
          </p:nvPr>
        </p:nvSpPr>
        <p:spPr>
          <a:xfrm>
            <a:off x="881063" y="3581400"/>
            <a:ext cx="5367337" cy="990600"/>
          </a:xfrm>
        </p:spPr>
        <p:txBody>
          <a:bodyPr/>
          <a:lstStyle/>
          <a:p>
            <a:r>
              <a:rPr lang="en-US" sz="2400" smtClean="0">
                <a:solidFill>
                  <a:srgbClr val="F0F43A"/>
                </a:solidFill>
              </a:rPr>
              <a:t>Epi                  Levo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839200" cy="2057400"/>
          </a:xfrm>
        </p:spPr>
        <p:txBody>
          <a:bodyPr/>
          <a:lstStyle/>
          <a:p>
            <a:pPr algn="l"/>
            <a:r>
              <a:rPr lang="en-US" altLang="en-US" sz="4400" i="1" dirty="0" smtClean="0">
                <a:solidFill>
                  <a:srgbClr val="FF0000"/>
                </a:solidFill>
              </a:rPr>
              <a:t>“</a:t>
            </a:r>
            <a:r>
              <a:rPr lang="en-US" altLang="en-US" sz="4400" i="1" u="sng" dirty="0" smtClean="0">
                <a:solidFill>
                  <a:srgbClr val="FF0000"/>
                </a:solidFill>
              </a:rPr>
              <a:t>Emergency</a:t>
            </a:r>
            <a:r>
              <a:rPr lang="en-US" altLang="en-US" sz="4400" i="1" dirty="0" smtClean="0">
                <a:solidFill>
                  <a:srgbClr val="FF0000"/>
                </a:solidFill>
              </a:rPr>
              <a:t>”</a:t>
            </a:r>
            <a:r>
              <a:rPr lang="en-US" altLang="en-US" sz="4400" dirty="0" smtClean="0">
                <a:solidFill>
                  <a:srgbClr val="FF0000"/>
                </a:solidFill>
              </a:rPr>
              <a:t>		   </a:t>
            </a:r>
            <a:r>
              <a:rPr lang="en-US" altLang="en-US" sz="4400" i="1" u="sng" dirty="0" smtClean="0">
                <a:solidFill>
                  <a:srgbClr val="FF0000"/>
                </a:solidFill>
              </a:rPr>
              <a:t>n</a:t>
            </a:r>
            <a:r>
              <a:rPr lang="en-US" altLang="en-US" sz="4400" i="1" dirty="0" smtClean="0">
                <a:solidFill>
                  <a:srgbClr val="FF0000"/>
                </a:solidFill>
              </a:rPr>
              <a:t>=</a:t>
            </a:r>
            <a:r>
              <a:rPr lang="en-US" altLang="en-US" sz="4400" i="1" u="sng" dirty="0" smtClean="0">
                <a:solidFill>
                  <a:srgbClr val="FF0000"/>
                </a:solidFill>
              </a:rPr>
              <a:t>30,608</a:t>
            </a:r>
            <a:br>
              <a:rPr lang="en-US" altLang="en-US" sz="4400" i="1" u="sng" dirty="0" smtClean="0">
                <a:solidFill>
                  <a:srgbClr val="FF0000"/>
                </a:solidFill>
              </a:rPr>
            </a:br>
            <a:r>
              <a:rPr lang="en-US" altLang="en-US" sz="4400" i="1" u="sng" dirty="0" smtClean="0">
                <a:solidFill>
                  <a:schemeClr val="accent1"/>
                </a:solidFill>
              </a:rPr>
              <a:t/>
            </a:r>
            <a:br>
              <a:rPr lang="en-US" altLang="en-US" sz="4400" i="1" u="sng" dirty="0" smtClean="0">
                <a:solidFill>
                  <a:schemeClr val="accent1"/>
                </a:solidFill>
              </a:rPr>
            </a:br>
            <a:r>
              <a:rPr lang="en-US" altLang="en-US" sz="4400" i="1" u="sng" dirty="0" smtClean="0">
                <a:solidFill>
                  <a:schemeClr val="tx1"/>
                </a:solidFill>
              </a:rPr>
              <a:t>N/A:</a:t>
            </a:r>
          </a:p>
        </p:txBody>
      </p:sp>
      <p:sp>
        <p:nvSpPr>
          <p:cNvPr id="2245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3048000"/>
            <a:ext cx="8458200" cy="4191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3000"/>
              </a:lnSpc>
              <a:buFontTx/>
              <a:buNone/>
              <a:tabLst>
                <a:tab pos="5715000" algn="l"/>
              </a:tabLst>
            </a:pPr>
            <a:r>
              <a:rPr lang="en-US" altLang="en-US" sz="3200" b="1" dirty="0" smtClean="0"/>
              <a:t>Acute Pulmonary Edema 	       141 </a:t>
            </a:r>
          </a:p>
          <a:p>
            <a:pPr>
              <a:lnSpc>
                <a:spcPts val="3000"/>
              </a:lnSpc>
              <a:buFontTx/>
              <a:buNone/>
              <a:tabLst>
                <a:tab pos="5715000" algn="l"/>
              </a:tabLst>
            </a:pPr>
            <a:r>
              <a:rPr lang="en-US" altLang="en-US" sz="3200" b="1" dirty="0" smtClean="0"/>
              <a:t>Diabetic Coma		109 </a:t>
            </a:r>
          </a:p>
          <a:p>
            <a:pPr>
              <a:lnSpc>
                <a:spcPts val="3000"/>
              </a:lnSpc>
              <a:buFontTx/>
              <a:buNone/>
              <a:tabLst>
                <a:tab pos="5715000" algn="l"/>
              </a:tabLst>
            </a:pPr>
            <a:r>
              <a:rPr lang="en-US" altLang="en-US" sz="3200" b="1" dirty="0" smtClean="0"/>
              <a:t>Adrenal Insufficiency 		  25 </a:t>
            </a:r>
          </a:p>
          <a:p>
            <a:pPr>
              <a:lnSpc>
                <a:spcPts val="3000"/>
              </a:lnSpc>
              <a:buFontTx/>
              <a:buNone/>
              <a:tabLst>
                <a:tab pos="5715000" algn="l"/>
              </a:tabLst>
            </a:pPr>
            <a:r>
              <a:rPr lang="en-US" altLang="en-US" sz="3200" b="1" dirty="0" smtClean="0"/>
              <a:t>Thyroid Storm		    4 </a:t>
            </a:r>
          </a:p>
          <a:p>
            <a:pPr algn="r">
              <a:lnSpc>
                <a:spcPts val="3500"/>
              </a:lnSpc>
              <a:spcBef>
                <a:spcPts val="1800"/>
              </a:spcBef>
              <a:buFontTx/>
              <a:buNone/>
              <a:tabLst>
                <a:tab pos="5715000" algn="l"/>
              </a:tabLst>
            </a:pPr>
            <a:endParaRPr lang="en-US" altLang="en-US" dirty="0" smtClean="0"/>
          </a:p>
          <a:p>
            <a:pPr algn="r">
              <a:lnSpc>
                <a:spcPts val="3500"/>
              </a:lnSpc>
              <a:spcBef>
                <a:spcPts val="1800"/>
              </a:spcBef>
              <a:buFontTx/>
              <a:buNone/>
              <a:tabLst>
                <a:tab pos="5715000" algn="l"/>
              </a:tabLst>
            </a:pPr>
            <a:endParaRPr lang="en-US" altLang="en-US" sz="2000" dirty="0" smtClean="0"/>
          </a:p>
          <a:p>
            <a:pPr algn="r">
              <a:lnSpc>
                <a:spcPts val="3500"/>
              </a:lnSpc>
              <a:spcBef>
                <a:spcPts val="1800"/>
              </a:spcBef>
              <a:buFontTx/>
              <a:buNone/>
              <a:tabLst>
                <a:tab pos="5715000" algn="l"/>
              </a:tabLst>
            </a:pPr>
            <a:r>
              <a:rPr lang="en-US" altLang="en-US" sz="2000" dirty="0" smtClean="0"/>
              <a:t>Martin &amp; Ellis JADA 112:499-501, 1986, </a:t>
            </a:r>
            <a:r>
              <a:rPr lang="en-US" altLang="en-US" sz="2000" dirty="0" err="1" smtClean="0"/>
              <a:t>Malamed</a:t>
            </a:r>
            <a:r>
              <a:rPr lang="en-US" altLang="en-US" sz="2000" dirty="0" smtClean="0"/>
              <a:t> S  JADA 124:4-53, 1993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45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45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45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45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5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45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45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5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45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45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5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45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45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5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45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45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5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5634" grpId="0"/>
      <p:bldP spid="2245635" grpId="0" build="p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Picture 2" descr="Imaged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64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29" name="Picture 2" descr="Imaged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-146050"/>
            <a:ext cx="8839200" cy="700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2" descr="Imaged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3500"/>
            <a:ext cx="9144000" cy="698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5" name="Picture 2" descr="Imaged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87313"/>
            <a:ext cx="9144000" cy="703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3" name="Picture 2" descr="Imagee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87313"/>
            <a:ext cx="9144000" cy="703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1" name="Picture 2" descr="Imagee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922" name="Rectangle 3"/>
          <p:cNvSpPr>
            <a:spLocks noGrp="1" noChangeArrowheads="1"/>
          </p:cNvSpPr>
          <p:nvPr>
            <p:ph type="title"/>
          </p:nvPr>
        </p:nvSpPr>
        <p:spPr>
          <a:xfrm>
            <a:off x="827088" y="1066800"/>
            <a:ext cx="7558087" cy="533400"/>
          </a:xfrm>
        </p:spPr>
        <p:txBody>
          <a:bodyPr/>
          <a:lstStyle/>
          <a:p>
            <a:r>
              <a:rPr lang="en-US" sz="3600" smtClean="0">
                <a:solidFill>
                  <a:srgbClr val="FFFFFF"/>
                </a:solidFill>
              </a:rPr>
              <a:t>Normal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69" name="Picture 2" descr="Imagef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1970" name="Rectangle 3"/>
          <p:cNvSpPr>
            <a:spLocks noGrp="1" noChangeArrowheads="1"/>
          </p:cNvSpPr>
          <p:nvPr>
            <p:ph type="title"/>
          </p:nvPr>
        </p:nvSpPr>
        <p:spPr>
          <a:xfrm>
            <a:off x="1219200" y="1066800"/>
            <a:ext cx="6832600" cy="381000"/>
          </a:xfrm>
        </p:spPr>
        <p:txBody>
          <a:bodyPr/>
          <a:lstStyle/>
          <a:p>
            <a:r>
              <a:rPr lang="en-US" sz="3200" smtClean="0">
                <a:solidFill>
                  <a:srgbClr val="FFFFFF"/>
                </a:solidFill>
                <a:latin typeface="Univers" pitchFamily="34" charset="0"/>
              </a:rPr>
              <a:t>Both </a:t>
            </a:r>
            <a:r>
              <a:rPr lang="en-US" sz="3200" smtClean="0">
                <a:solidFill>
                  <a:srgbClr val="FFFFFF"/>
                </a:solidFill>
                <a:latin typeface="Univers" pitchFamily="34" charset="0"/>
                <a:sym typeface="Symbol" pitchFamily="18" charset="2"/>
              </a:rPr>
              <a:t>1, 2 blocked</a:t>
            </a:r>
            <a:endParaRPr lang="en-US" sz="3200" smtClean="0">
              <a:solidFill>
                <a:srgbClr val="FFFFFF"/>
              </a:solidFill>
              <a:latin typeface="Univers" pitchFamily="34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7" name="Picture 2" descr="Imagef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5800" y="0"/>
            <a:ext cx="100584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401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10000" y="1143000"/>
            <a:ext cx="7772400" cy="381000"/>
          </a:xfrm>
        </p:spPr>
        <p:txBody>
          <a:bodyPr/>
          <a:lstStyle/>
          <a:p>
            <a:pPr algn="l"/>
            <a:r>
              <a:rPr lang="en-US" sz="1800" smtClean="0">
                <a:solidFill>
                  <a:srgbClr val="6D91C1"/>
                </a:solidFill>
              </a:rPr>
              <a:t>      </a:t>
            </a:r>
            <a:r>
              <a:rPr lang="en-US" sz="2800" smtClean="0">
                <a:solidFill>
                  <a:srgbClr val="FFFF00"/>
                </a:solidFill>
                <a:latin typeface="Univers" pitchFamily="34" charset="0"/>
              </a:rPr>
              <a:t>“</a:t>
            </a:r>
            <a:r>
              <a:rPr lang="en-US" sz="2800" u="sng" smtClean="0">
                <a:solidFill>
                  <a:srgbClr val="00FFFF"/>
                </a:solidFill>
                <a:latin typeface="Univers" pitchFamily="34" charset="0"/>
              </a:rPr>
              <a:t>a</a:t>
            </a:r>
            <a:r>
              <a:rPr lang="en-US" sz="2800" smtClean="0">
                <a:solidFill>
                  <a:srgbClr val="FFFF00"/>
                </a:solidFill>
                <a:latin typeface="Univers" pitchFamily="34" charset="0"/>
              </a:rPr>
              <a:t>lright”  </a:t>
            </a:r>
            <a:r>
              <a:rPr lang="en-US" sz="2800" smtClean="0">
                <a:solidFill>
                  <a:srgbClr val="FFFF00"/>
                </a:solidFill>
                <a:latin typeface="Univers" pitchFamily="34" charset="0"/>
                <a:sym typeface="Symbol" pitchFamily="18" charset="2"/>
              </a:rPr>
              <a:t> 1 blocked only</a:t>
            </a:r>
            <a:endParaRPr lang="en-US" sz="2800" smtClean="0">
              <a:solidFill>
                <a:srgbClr val="FFFF00"/>
              </a:solidFill>
              <a:latin typeface="Univers" pitchFamily="34" charset="0"/>
            </a:endParaRPr>
          </a:p>
        </p:txBody>
      </p:sp>
      <p:sp>
        <p:nvSpPr>
          <p:cNvPr id="214019" name="Rectangle 6"/>
          <p:cNvSpPr>
            <a:spLocks noChangeArrowheads="1"/>
          </p:cNvSpPr>
          <p:nvPr/>
        </p:nvSpPr>
        <p:spPr bwMode="auto">
          <a:xfrm>
            <a:off x="4038600" y="2971800"/>
            <a:ext cx="7002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ts val="2400"/>
              </a:lnSpc>
              <a:spcBef>
                <a:spcPts val="600"/>
              </a:spcBef>
            </a:pPr>
            <a:r>
              <a:rPr lang="en-US" sz="1600">
                <a:solidFill>
                  <a:srgbClr val="FFFF00"/>
                </a:solidFill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Univers" pitchFamily="34" charset="0"/>
              </a:rPr>
              <a:t>“</a:t>
            </a:r>
            <a:r>
              <a:rPr lang="en-US" sz="2800" b="1" u="sng">
                <a:solidFill>
                  <a:srgbClr val="00FFFF"/>
                </a:solidFill>
                <a:latin typeface="Univers" pitchFamily="34" charset="0"/>
              </a:rPr>
              <a:t>b</a:t>
            </a:r>
            <a:r>
              <a:rPr lang="en-US" sz="2800" b="1">
                <a:solidFill>
                  <a:srgbClr val="FFFF00"/>
                </a:solidFill>
                <a:latin typeface="Univers" pitchFamily="34" charset="0"/>
              </a:rPr>
              <a:t>eware” </a:t>
            </a:r>
            <a:r>
              <a:rPr lang="en-US" sz="2800" b="1">
                <a:solidFill>
                  <a:srgbClr val="FFFF00"/>
                </a:solidFill>
                <a:latin typeface="Univers" pitchFamily="34" charset="0"/>
                <a:sym typeface="Symbol" pitchFamily="18" charset="2"/>
              </a:rPr>
              <a:t> 1,2 both blocked</a:t>
            </a:r>
            <a:endParaRPr lang="en-US" sz="2800" b="1">
              <a:solidFill>
                <a:srgbClr val="FFFF00"/>
              </a:solidFill>
              <a:latin typeface="Univers" pitchFamily="34" charset="0"/>
            </a:endParaRPr>
          </a:p>
        </p:txBody>
      </p:sp>
      <p:sp>
        <p:nvSpPr>
          <p:cNvPr id="214020" name="Rectangle 7"/>
          <p:cNvSpPr>
            <a:spLocks noChangeArrowheads="1"/>
          </p:cNvSpPr>
          <p:nvPr/>
        </p:nvSpPr>
        <p:spPr bwMode="auto">
          <a:xfrm>
            <a:off x="6400800" y="6096000"/>
            <a:ext cx="47926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ts val="2400"/>
              </a:lnSpc>
              <a:spcBef>
                <a:spcPts val="600"/>
              </a:spcBef>
            </a:pPr>
            <a:r>
              <a:rPr lang="en-US" sz="1600">
                <a:solidFill>
                  <a:srgbClr val="FFFF00"/>
                </a:solidFill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Univers" pitchFamily="34" charset="0"/>
              </a:rPr>
              <a:t>“</a:t>
            </a:r>
            <a:r>
              <a:rPr lang="en-US" sz="2800" b="1" u="sng">
                <a:solidFill>
                  <a:srgbClr val="00FFFF"/>
                </a:solidFill>
                <a:latin typeface="Univers" pitchFamily="34" charset="0"/>
              </a:rPr>
              <a:t>c</a:t>
            </a:r>
            <a:r>
              <a:rPr lang="en-US" sz="2800" b="1">
                <a:solidFill>
                  <a:schemeClr val="folHlink"/>
                </a:solidFill>
                <a:latin typeface="Univers" pitchFamily="34" charset="0"/>
              </a:rPr>
              <a:t>ool”</a:t>
            </a:r>
            <a:r>
              <a:rPr lang="en-US" sz="2800" b="1">
                <a:solidFill>
                  <a:srgbClr val="00FFFF"/>
                </a:solidFill>
                <a:latin typeface="Univers" pitchFamily="34" charset="0"/>
              </a:rPr>
              <a:t> </a:t>
            </a:r>
            <a:r>
              <a:rPr lang="en-US" sz="2800" b="1">
                <a:solidFill>
                  <a:schemeClr val="folHlink"/>
                </a:solidFill>
                <a:latin typeface="Univers" pitchFamily="34" charset="0"/>
              </a:rPr>
              <a:t>all </a:t>
            </a:r>
          </a:p>
          <a:p>
            <a:pPr eaLnBrk="0" hangingPunct="0">
              <a:lnSpc>
                <a:spcPts val="2400"/>
              </a:lnSpc>
              <a:spcBef>
                <a:spcPts val="600"/>
              </a:spcBef>
            </a:pPr>
            <a:r>
              <a:rPr lang="en-US" sz="2800" b="1">
                <a:solidFill>
                  <a:schemeClr val="folHlink"/>
                </a:solidFill>
                <a:latin typeface="Univers" pitchFamily="34" charset="0"/>
              </a:rPr>
              <a:t>	blocked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0"/>
            <a:ext cx="8637588" cy="1219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 sz="4800" i="1" smtClean="0">
                <a:solidFill>
                  <a:schemeClr val="folHlink"/>
                </a:solidFill>
              </a:rPr>
              <a:t>Managing Beta Blocked Patients</a:t>
            </a:r>
          </a:p>
        </p:txBody>
      </p:sp>
      <p:sp>
        <p:nvSpPr>
          <p:cNvPr id="2157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066800"/>
            <a:ext cx="8991600" cy="5562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33400" indent="-533400" algn="ctr">
              <a:lnSpc>
                <a:spcPct val="100000"/>
              </a:lnSpc>
              <a:buFontTx/>
              <a:buNone/>
            </a:pPr>
            <a:r>
              <a:rPr lang="en-US" altLang="en-US" smtClean="0">
                <a:solidFill>
                  <a:srgbClr val="6AF2FC"/>
                </a:solidFill>
                <a:latin typeface="Univers 55"/>
              </a:rPr>
              <a:t>     </a:t>
            </a:r>
            <a:r>
              <a:rPr lang="en-US" altLang="en-US" sz="3200" b="1" u="sng" smtClean="0">
                <a:solidFill>
                  <a:schemeClr val="folHlink"/>
                </a:solidFill>
                <a:latin typeface="Univers 55"/>
              </a:rPr>
              <a:t>No issue</a:t>
            </a:r>
            <a:r>
              <a:rPr lang="en-US" altLang="en-US" sz="3200" b="1" smtClean="0">
                <a:solidFill>
                  <a:srgbClr val="6AF2FC"/>
                </a:solidFill>
                <a:latin typeface="Univers 55"/>
              </a:rPr>
              <a:t> with cardioselective agents, (a) category</a:t>
            </a:r>
          </a:p>
          <a:p>
            <a:pPr marL="533400" indent="-533400" algn="ctr">
              <a:lnSpc>
                <a:spcPct val="100000"/>
              </a:lnSpc>
              <a:buFontTx/>
              <a:buNone/>
            </a:pPr>
            <a:r>
              <a:rPr lang="en-US" altLang="en-US" sz="3200" b="1" i="1" smtClean="0">
                <a:solidFill>
                  <a:srgbClr val="6AF2FC"/>
                </a:solidFill>
                <a:latin typeface="Univers 55"/>
              </a:rPr>
              <a:t>BUT</a:t>
            </a:r>
          </a:p>
          <a:p>
            <a:pPr marL="533400" indent="-533400" algn="ctr">
              <a:lnSpc>
                <a:spcPct val="100000"/>
              </a:lnSpc>
              <a:buFontTx/>
              <a:buNone/>
            </a:pPr>
            <a:r>
              <a:rPr lang="en-US" altLang="en-US" sz="3200" b="1" smtClean="0">
                <a:solidFill>
                  <a:srgbClr val="6AF2FC"/>
                </a:solidFill>
                <a:latin typeface="Univers 55"/>
              </a:rPr>
              <a:t>  Inderal</a:t>
            </a:r>
            <a:r>
              <a:rPr lang="en-US" altLang="en-US" sz="3200" b="1" smtClean="0">
                <a:solidFill>
                  <a:srgbClr val="6AF2FC"/>
                </a:solidFill>
                <a:latin typeface="Univers 55"/>
                <a:sym typeface="Symbol" pitchFamily="18" charset="2"/>
              </a:rPr>
              <a:t></a:t>
            </a:r>
            <a:r>
              <a:rPr lang="en-US" altLang="en-US" sz="3200" b="1" smtClean="0">
                <a:solidFill>
                  <a:srgbClr val="6AF2FC"/>
                </a:solidFill>
                <a:latin typeface="Univers 55"/>
              </a:rPr>
              <a:t> and Corgard</a:t>
            </a:r>
            <a:r>
              <a:rPr lang="en-US" altLang="en-US" sz="3200" b="1" smtClean="0">
                <a:solidFill>
                  <a:srgbClr val="6AF2FC"/>
                </a:solidFill>
                <a:latin typeface="Univers 55"/>
                <a:sym typeface="Symbol" pitchFamily="18" charset="2"/>
              </a:rPr>
              <a:t>,</a:t>
            </a:r>
            <a:r>
              <a:rPr lang="en-US" altLang="en-US" sz="3200" b="1" smtClean="0">
                <a:solidFill>
                  <a:srgbClr val="6AF2FC"/>
                </a:solidFill>
                <a:latin typeface="Univers 55"/>
              </a:rPr>
              <a:t> </a:t>
            </a:r>
            <a:r>
              <a:rPr lang="en-US" altLang="en-US" sz="3200" b="1" u="sng" smtClean="0">
                <a:solidFill>
                  <a:srgbClr val="6AF2FC"/>
                </a:solidFill>
                <a:latin typeface="Univers 55"/>
              </a:rPr>
              <a:t>non</a:t>
            </a:r>
            <a:r>
              <a:rPr lang="en-US" altLang="en-US" sz="3200" b="1" smtClean="0">
                <a:solidFill>
                  <a:srgbClr val="6AF2FC"/>
                </a:solidFill>
                <a:latin typeface="Univers 55"/>
              </a:rPr>
              <a:t>-selective, (b) category</a:t>
            </a:r>
          </a:p>
          <a:p>
            <a:pPr marL="533400" indent="-533400" algn="ctr">
              <a:lnSpc>
                <a:spcPct val="100000"/>
              </a:lnSpc>
              <a:buFontTx/>
              <a:buNone/>
            </a:pPr>
            <a:r>
              <a:rPr lang="en-US" altLang="en-US" sz="3200" smtClean="0">
                <a:solidFill>
                  <a:srgbClr val="6AF2FC"/>
                </a:solidFill>
                <a:latin typeface="Univers 55"/>
              </a:rPr>
              <a:t>  </a:t>
            </a:r>
          </a:p>
          <a:p>
            <a:pPr marL="533400" indent="-533400" algn="ctr">
              <a:lnSpc>
                <a:spcPct val="100000"/>
              </a:lnSpc>
              <a:buFontTx/>
              <a:buNone/>
            </a:pPr>
            <a:r>
              <a:rPr lang="en-US" altLang="en-US" sz="3200" b="1" i="1" smtClean="0">
                <a:solidFill>
                  <a:schemeClr val="folHlink"/>
                </a:solidFill>
                <a:latin typeface="Univers 55"/>
              </a:rPr>
              <a:t>WHAT TO </a:t>
            </a:r>
            <a:r>
              <a:rPr lang="en-US" altLang="en-US" sz="3200" b="1" i="1" u="sng" smtClean="0">
                <a:solidFill>
                  <a:schemeClr val="folHlink"/>
                </a:solidFill>
                <a:latin typeface="Univers 55"/>
              </a:rPr>
              <a:t>DEFINITELY</a:t>
            </a:r>
            <a:r>
              <a:rPr lang="en-US" altLang="en-US" sz="3200" b="1" i="1" smtClean="0">
                <a:solidFill>
                  <a:schemeClr val="folHlink"/>
                </a:solidFill>
                <a:latin typeface="Univers 55"/>
              </a:rPr>
              <a:t> DO!</a:t>
            </a:r>
          </a:p>
          <a:p>
            <a:pPr marL="533400" indent="-533400">
              <a:lnSpc>
                <a:spcPct val="100000"/>
              </a:lnSpc>
              <a:buClr>
                <a:schemeClr val="tx1"/>
              </a:buClr>
              <a:buFontTx/>
              <a:buAutoNum type="arabicPeriod"/>
            </a:pPr>
            <a:r>
              <a:rPr lang="en-US" altLang="en-US" sz="3200" b="1" smtClean="0">
                <a:latin typeface="Univers 55"/>
              </a:rPr>
              <a:t>Look it up in the PDR (CPS Canada)</a:t>
            </a:r>
          </a:p>
          <a:p>
            <a:pPr marL="533400" indent="-533400">
              <a:lnSpc>
                <a:spcPct val="100000"/>
              </a:lnSpc>
              <a:buClr>
                <a:schemeClr val="tx1"/>
              </a:buClr>
              <a:buFontTx/>
              <a:buAutoNum type="arabicPeriod"/>
            </a:pPr>
            <a:r>
              <a:rPr lang="en-US" altLang="en-US" sz="3200" b="1" smtClean="0">
                <a:latin typeface="Univers 55"/>
              </a:rPr>
              <a:t>Wait 5 minutes after each cartridge and reassess vitals</a:t>
            </a:r>
          </a:p>
          <a:p>
            <a:pPr marL="533400" indent="-533400">
              <a:lnSpc>
                <a:spcPct val="100000"/>
              </a:lnSpc>
              <a:buClr>
                <a:schemeClr val="tx1"/>
              </a:buClr>
              <a:buFontTx/>
              <a:buNone/>
            </a:pPr>
            <a:endParaRPr lang="en-US" altLang="en-US" sz="3200" b="1" smtClean="0">
              <a:latin typeface="Univers 55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57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7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7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57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7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57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7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5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5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57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57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57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57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7570" grpId="0" autoUpdateAnimBg="0"/>
      <p:bldP spid="2157571" grpId="0" build="p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204788"/>
            <a:ext cx="8637588" cy="10144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 sz="4800" i="1" smtClean="0">
                <a:solidFill>
                  <a:schemeClr val="folHlink"/>
                </a:solidFill>
              </a:rPr>
              <a:t>Managing Beta Blocked Patients</a:t>
            </a:r>
          </a:p>
        </p:txBody>
      </p:sp>
      <p:sp>
        <p:nvSpPr>
          <p:cNvPr id="2159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19200"/>
            <a:ext cx="8610600" cy="5638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33400" indent="-533400" algn="ctr">
              <a:lnSpc>
                <a:spcPct val="100000"/>
              </a:lnSpc>
              <a:buFontTx/>
              <a:buNone/>
            </a:pPr>
            <a:r>
              <a:rPr lang="en-US" altLang="en-US" smtClean="0">
                <a:solidFill>
                  <a:srgbClr val="6AF2FC"/>
                </a:solidFill>
                <a:latin typeface="Univers 55"/>
              </a:rPr>
              <a:t> </a:t>
            </a:r>
          </a:p>
          <a:p>
            <a:pPr marL="533400" indent="-533400" algn="ctr">
              <a:lnSpc>
                <a:spcPct val="100000"/>
              </a:lnSpc>
              <a:buFontTx/>
              <a:buNone/>
            </a:pPr>
            <a:r>
              <a:rPr lang="en-US" altLang="en-US" sz="3200" b="1" i="1" smtClean="0">
                <a:solidFill>
                  <a:schemeClr val="folHlink"/>
                </a:solidFill>
                <a:latin typeface="Univers 55"/>
              </a:rPr>
              <a:t>WHAT TO </a:t>
            </a:r>
            <a:r>
              <a:rPr lang="en-US" altLang="en-US" sz="3200" b="1" i="1" u="sng" smtClean="0">
                <a:solidFill>
                  <a:schemeClr val="folHlink"/>
                </a:solidFill>
                <a:latin typeface="Univers 55"/>
              </a:rPr>
              <a:t>POSSIBLY</a:t>
            </a:r>
            <a:r>
              <a:rPr lang="en-US" altLang="en-US" sz="3200" b="1" i="1" smtClean="0">
                <a:solidFill>
                  <a:schemeClr val="folHlink"/>
                </a:solidFill>
                <a:latin typeface="Univers 55"/>
              </a:rPr>
              <a:t> DO?</a:t>
            </a:r>
          </a:p>
          <a:p>
            <a:pPr marL="533400" indent="-533400" algn="ctr">
              <a:lnSpc>
                <a:spcPct val="100000"/>
              </a:lnSpc>
              <a:buFontTx/>
              <a:buNone/>
            </a:pPr>
            <a:endParaRPr lang="en-US" altLang="en-US" sz="3200" smtClean="0">
              <a:latin typeface="Univers 55"/>
            </a:endParaRPr>
          </a:p>
          <a:p>
            <a:pPr marL="533400" indent="-533400">
              <a:lnSpc>
                <a:spcPct val="100000"/>
              </a:lnSpc>
              <a:buClr>
                <a:schemeClr val="tx1"/>
              </a:buClr>
              <a:buFontTx/>
              <a:buAutoNum type="arabicPeriod" startAt="3"/>
            </a:pPr>
            <a:r>
              <a:rPr lang="en-US" altLang="en-US" sz="3200" b="1" smtClean="0">
                <a:latin typeface="Univers 55"/>
              </a:rPr>
              <a:t>Avoid using a vasopressor if (b) category</a:t>
            </a:r>
          </a:p>
          <a:p>
            <a:pPr marL="533400" indent="-533400">
              <a:lnSpc>
                <a:spcPct val="100000"/>
              </a:lnSpc>
              <a:buClr>
                <a:schemeClr val="tx1"/>
              </a:buClr>
              <a:buFontTx/>
              <a:buAutoNum type="arabicPeriod" startAt="3"/>
            </a:pPr>
            <a:r>
              <a:rPr lang="en-US" altLang="en-US" sz="3200" b="1" smtClean="0">
                <a:latin typeface="Univers 55"/>
              </a:rPr>
              <a:t>Consult physician (?) regarding discontinuing (b) beta blocker or changing it to a cardioselective (a) beta blocker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59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9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9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9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9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59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9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59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9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9618" grpId="0" autoUpdateAnimBg="0"/>
      <p:bldP spid="2159619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2954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FF1111"/>
                </a:solidFill>
              </a:rPr>
              <a:t>Emergency Protocol </a:t>
            </a:r>
            <a:r>
              <a:rPr lang="en-US" altLang="en-US" dirty="0" smtClean="0">
                <a:solidFill>
                  <a:srgbClr val="FF99FF"/>
                </a:solidFill>
              </a:rPr>
              <a:t/>
            </a:r>
            <a:br>
              <a:rPr lang="en-US" altLang="en-US" dirty="0" smtClean="0">
                <a:solidFill>
                  <a:srgbClr val="FF99FF"/>
                </a:solidFill>
              </a:rPr>
            </a:br>
            <a:endParaRPr lang="en-US" altLang="en-US" dirty="0" smtClean="0">
              <a:solidFill>
                <a:srgbClr val="FF99FF"/>
              </a:solidFill>
            </a:endParaRPr>
          </a:p>
        </p:txBody>
      </p:sp>
      <p:sp>
        <p:nvSpPr>
          <p:cNvPr id="2478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0"/>
            <a:ext cx="8534400" cy="464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lnSpc>
                <a:spcPts val="3400"/>
              </a:lnSpc>
              <a:buFontTx/>
              <a:buNone/>
            </a:pPr>
            <a:endParaRPr lang="en-US" altLang="en-US" sz="3200" b="1" dirty="0" smtClean="0"/>
          </a:p>
          <a:p>
            <a:pPr marL="0" indent="0">
              <a:lnSpc>
                <a:spcPts val="3400"/>
              </a:lnSpc>
              <a:buFontTx/>
              <a:buNone/>
            </a:pPr>
            <a:r>
              <a:rPr lang="en-US" altLang="en-US" sz="6000" b="1" dirty="0" smtClean="0">
                <a:solidFill>
                  <a:srgbClr val="FF0000"/>
                </a:solidFill>
              </a:rPr>
              <a:t>Is 911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600" b="1" dirty="0" smtClean="0">
                <a:solidFill>
                  <a:srgbClr val="00FFFF"/>
                </a:solidFill>
              </a:rPr>
              <a:t>a false sense of security?</a:t>
            </a:r>
          </a:p>
          <a:p>
            <a:pPr marL="0" indent="0">
              <a:lnSpc>
                <a:spcPts val="3400"/>
              </a:lnSpc>
              <a:buFontTx/>
              <a:buNone/>
            </a:pPr>
            <a:endParaRPr lang="en-US" altLang="en-US" sz="3600" b="1" dirty="0" smtClean="0">
              <a:solidFill>
                <a:srgbClr val="00FFFF"/>
              </a:solidFill>
            </a:endParaRPr>
          </a:p>
          <a:p>
            <a:pPr marL="0" indent="0">
              <a:lnSpc>
                <a:spcPts val="3400"/>
              </a:lnSpc>
              <a:buFontTx/>
              <a:buNone/>
            </a:pPr>
            <a:r>
              <a:rPr lang="en-US" altLang="en-US" sz="3600" b="1" dirty="0" smtClean="0">
                <a:solidFill>
                  <a:srgbClr val="00FFFF"/>
                </a:solidFill>
              </a:rPr>
              <a:t>IT DEPENDS on:</a:t>
            </a:r>
            <a:endParaRPr lang="en-US" altLang="en-US" sz="6000" b="1" dirty="0" smtClean="0">
              <a:solidFill>
                <a:srgbClr val="00FFFF"/>
              </a:solidFill>
            </a:endParaRPr>
          </a:p>
          <a:p>
            <a:pPr marL="0" indent="0">
              <a:lnSpc>
                <a:spcPts val="3400"/>
              </a:lnSpc>
              <a:buFontTx/>
              <a:buNone/>
            </a:pPr>
            <a:endParaRPr lang="en-US" altLang="en-US" sz="6000" b="1" dirty="0" smtClean="0">
              <a:solidFill>
                <a:srgbClr val="00FFFF"/>
              </a:solidFill>
            </a:endParaRPr>
          </a:p>
          <a:p>
            <a:pPr marL="0" indent="0">
              <a:lnSpc>
                <a:spcPts val="4100"/>
              </a:lnSpc>
              <a:buFontTx/>
              <a:buNone/>
            </a:pPr>
            <a:r>
              <a:rPr lang="en-US" altLang="en-US" sz="4000" b="1" dirty="0" smtClean="0">
                <a:solidFill>
                  <a:schemeClr val="folHlink"/>
                </a:solidFill>
              </a:rPr>
              <a:t>What, </a:t>
            </a:r>
          </a:p>
          <a:p>
            <a:pPr marL="0" indent="0">
              <a:lnSpc>
                <a:spcPts val="4100"/>
              </a:lnSpc>
              <a:buFontTx/>
              <a:buNone/>
            </a:pPr>
            <a:r>
              <a:rPr lang="en-US" altLang="en-US" sz="4000" b="1" dirty="0" smtClean="0">
                <a:solidFill>
                  <a:schemeClr val="folHlink"/>
                </a:solidFill>
              </a:rPr>
              <a:t>	When and </a:t>
            </a:r>
          </a:p>
          <a:p>
            <a:pPr marL="0" indent="0">
              <a:lnSpc>
                <a:spcPts val="4100"/>
              </a:lnSpc>
              <a:buFontTx/>
              <a:buNone/>
            </a:pPr>
            <a:r>
              <a:rPr lang="en-US" altLang="en-US" sz="4000" b="1" dirty="0" smtClean="0">
                <a:solidFill>
                  <a:schemeClr val="folHlink"/>
                </a:solidFill>
              </a:rPr>
              <a:t>		Where the problem is!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78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78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78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78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78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78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78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78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78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78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78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082" grpId="0" autoUpdateAnimBg="0"/>
      <p:bldP spid="2478083" grpId="0" build="p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i="1" smtClean="0">
                <a:solidFill>
                  <a:schemeClr val="folHlink"/>
                </a:solidFill>
              </a:rPr>
              <a:t>Hypertension Algorithm</a:t>
            </a:r>
          </a:p>
        </p:txBody>
      </p:sp>
      <p:sp>
        <p:nvSpPr>
          <p:cNvPr id="2161667" name="Text Box 3"/>
          <p:cNvSpPr txBox="1">
            <a:spLocks noChangeArrowheads="1"/>
          </p:cNvSpPr>
          <p:nvPr/>
        </p:nvSpPr>
        <p:spPr bwMode="auto">
          <a:xfrm>
            <a:off x="3124200" y="2057400"/>
            <a:ext cx="3182938" cy="579438"/>
          </a:xfrm>
          <a:prstGeom prst="rect">
            <a:avLst/>
          </a:prstGeom>
          <a:solidFill>
            <a:srgbClr val="9E6518"/>
          </a:soli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E6518"/>
            </a:extrusionClr>
          </a:sp3d>
        </p:spPr>
        <p:txBody>
          <a:bodyPr>
            <a:spAutoFit/>
            <a:flatTx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/>
              <a:t>Syncope Protocol</a:t>
            </a:r>
          </a:p>
        </p:txBody>
      </p:sp>
      <p:sp>
        <p:nvSpPr>
          <p:cNvPr id="2161668" name="Text Box 4"/>
          <p:cNvSpPr txBox="1">
            <a:spLocks noChangeArrowheads="1"/>
          </p:cNvSpPr>
          <p:nvPr/>
        </p:nvSpPr>
        <p:spPr bwMode="auto">
          <a:xfrm>
            <a:off x="2641600" y="3459163"/>
            <a:ext cx="4335463" cy="579437"/>
          </a:xfrm>
          <a:prstGeom prst="rect">
            <a:avLst/>
          </a:prstGeom>
          <a:solidFill>
            <a:srgbClr val="9E6518"/>
          </a:soli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E6518"/>
            </a:extrusionClr>
          </a:sp3d>
        </p:spPr>
        <p:txBody>
          <a:bodyPr>
            <a:spAutoFit/>
            <a:flatTx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/>
              <a:t>Reassess BP / Perfusion</a:t>
            </a:r>
          </a:p>
        </p:txBody>
      </p:sp>
      <p:sp>
        <p:nvSpPr>
          <p:cNvPr id="2161669" name="Text Box 5"/>
          <p:cNvSpPr txBox="1">
            <a:spLocks noChangeArrowheads="1"/>
          </p:cNvSpPr>
          <p:nvPr/>
        </p:nvSpPr>
        <p:spPr bwMode="auto">
          <a:xfrm>
            <a:off x="541338" y="4953000"/>
            <a:ext cx="3184525" cy="579438"/>
          </a:xfrm>
          <a:prstGeom prst="rect">
            <a:avLst/>
          </a:prstGeom>
          <a:solidFill>
            <a:srgbClr val="9E6518"/>
          </a:soli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E6518"/>
            </a:extrusionClr>
          </a:sp3d>
        </p:spPr>
        <p:txBody>
          <a:bodyPr>
            <a:spAutoFit/>
            <a:flatTx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/>
              <a:t>Nitroglycerin</a:t>
            </a:r>
          </a:p>
        </p:txBody>
      </p:sp>
      <p:sp>
        <p:nvSpPr>
          <p:cNvPr id="2161670" name="Text Box 6"/>
          <p:cNvSpPr txBox="1">
            <a:spLocks noChangeArrowheads="1"/>
          </p:cNvSpPr>
          <p:nvPr/>
        </p:nvSpPr>
        <p:spPr bwMode="auto">
          <a:xfrm>
            <a:off x="5283200" y="4906963"/>
            <a:ext cx="3182938" cy="579437"/>
          </a:xfrm>
          <a:prstGeom prst="rect">
            <a:avLst/>
          </a:prstGeom>
          <a:solidFill>
            <a:srgbClr val="9E6518"/>
          </a:soli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E6518"/>
            </a:extrusionClr>
          </a:sp3d>
        </p:spPr>
        <p:txBody>
          <a:bodyPr>
            <a:spAutoFit/>
            <a:flatTx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chemeClr val="tx2"/>
                </a:solidFill>
              </a:rPr>
              <a:t>Nifedipine</a:t>
            </a:r>
          </a:p>
        </p:txBody>
      </p:sp>
      <p:sp>
        <p:nvSpPr>
          <p:cNvPr id="2161671" name="Line 7"/>
          <p:cNvSpPr>
            <a:spLocks noChangeShapeType="1"/>
          </p:cNvSpPr>
          <p:nvPr/>
        </p:nvSpPr>
        <p:spPr bwMode="auto">
          <a:xfrm>
            <a:off x="4673600" y="2819400"/>
            <a:ext cx="0" cy="5334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161672" name="Line 8"/>
          <p:cNvSpPr>
            <a:spLocks noChangeShapeType="1"/>
          </p:cNvSpPr>
          <p:nvPr/>
        </p:nvSpPr>
        <p:spPr bwMode="auto">
          <a:xfrm flipH="1">
            <a:off x="2979738" y="4267200"/>
            <a:ext cx="339725" cy="5334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161673" name="Line 9"/>
          <p:cNvSpPr>
            <a:spLocks noChangeShapeType="1"/>
          </p:cNvSpPr>
          <p:nvPr/>
        </p:nvSpPr>
        <p:spPr bwMode="auto">
          <a:xfrm>
            <a:off x="6019800" y="4191000"/>
            <a:ext cx="339725" cy="5334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161674" name="Text Box 10"/>
          <p:cNvSpPr txBox="1">
            <a:spLocks noChangeArrowheads="1"/>
          </p:cNvSpPr>
          <p:nvPr/>
        </p:nvSpPr>
        <p:spPr bwMode="auto">
          <a:xfrm>
            <a:off x="2463800" y="5683250"/>
            <a:ext cx="4470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latin typeface="Univers 55"/>
              </a:rPr>
              <a:t>EMS</a:t>
            </a:r>
            <a:r>
              <a:rPr lang="en-US" altLang="en-US" sz="2800" b="1"/>
              <a:t> </a:t>
            </a:r>
            <a:r>
              <a:rPr lang="en-US" altLang="en-US" sz="2800" b="1">
                <a:latin typeface="Univers 55"/>
              </a:rPr>
              <a:t>transport if</a:t>
            </a:r>
            <a:r>
              <a:rPr lang="en-US" altLang="en-US" sz="2800" b="1"/>
              <a:t> </a:t>
            </a:r>
            <a:r>
              <a:rPr lang="en-US" altLang="en-US" sz="2800" b="1">
                <a:latin typeface="Univers 55"/>
              </a:rPr>
              <a:t>symptomatic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61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61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61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61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61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61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61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61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61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61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61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61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61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61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61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61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61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61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1666" grpId="0" autoUpdateAnimBg="0"/>
      <p:bldP spid="2161667" grpId="0" animBg="1" autoUpdateAnimBg="0"/>
      <p:bldP spid="2161668" grpId="0" animBg="1" autoUpdateAnimBg="0"/>
      <p:bldP spid="2161669" grpId="0" animBg="1" autoUpdateAnimBg="0"/>
      <p:bldP spid="2161670" grpId="0" animBg="1" autoUpdateAnimBg="0"/>
      <p:bldP spid="2161671" grpId="0" animBg="1"/>
      <p:bldP spid="2161672" grpId="0" animBg="1"/>
      <p:bldP spid="2161673" grpId="0" animBg="1"/>
      <p:bldP spid="2161674" grpId="0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9615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615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3471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04800"/>
            <a:ext cx="868680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47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3491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49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3733800"/>
          </a:xfrm>
        </p:spPr>
        <p:txBody>
          <a:bodyPr/>
          <a:lstStyle/>
          <a:p>
            <a:pPr>
              <a:lnSpc>
                <a:spcPts val="6600"/>
              </a:lnSpc>
            </a:pPr>
            <a:r>
              <a:rPr lang="en-US" altLang="en-US" sz="8000" smtClean="0"/>
              <a:t>Victim</a:t>
            </a:r>
            <a:br>
              <a:rPr lang="en-US" altLang="en-US" sz="8000" smtClean="0"/>
            </a:br>
            <a:r>
              <a:rPr lang="en-US" altLang="en-US" sz="8000" smtClean="0"/>
              <a:t>Must Be</a:t>
            </a:r>
            <a:br>
              <a:rPr lang="en-US" altLang="en-US" sz="8000" smtClean="0"/>
            </a:br>
            <a:r>
              <a:rPr lang="en-US" altLang="en-US" sz="8000" smtClean="0"/>
              <a:t>On </a:t>
            </a:r>
            <a:r>
              <a:rPr lang="en-US" altLang="en-US" sz="8000" smtClean="0">
                <a:solidFill>
                  <a:srgbClr val="FF0000"/>
                </a:solidFill>
              </a:rPr>
              <a:t>“Firm”</a:t>
            </a:r>
            <a:r>
              <a:rPr lang="en-US" altLang="en-US" sz="8000" smtClean="0"/>
              <a:t/>
            </a:r>
            <a:br>
              <a:rPr lang="en-US" altLang="en-US" sz="8000" smtClean="0"/>
            </a:br>
            <a:r>
              <a:rPr lang="en-US" altLang="en-US" sz="8000" smtClean="0"/>
              <a:t>Surface ?</a:t>
            </a:r>
            <a:br>
              <a:rPr lang="en-US" altLang="en-US" sz="8000" smtClean="0"/>
            </a:br>
            <a:endParaRPr lang="en-US" altLang="en-US" sz="8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24289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202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499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362200"/>
            <a:ext cx="914400" cy="4267200"/>
          </a:xfrm>
        </p:spPr>
        <p:txBody>
          <a:bodyPr/>
          <a:lstStyle/>
          <a:p>
            <a:r>
              <a:rPr lang="en-CA" sz="8800" smtClean="0">
                <a:solidFill>
                  <a:schemeClr val="tx1"/>
                </a:solidFill>
                <a:sym typeface="Wingdings 3" pitchFamily="18" charset="2"/>
              </a:rPr>
              <a:t>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42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24309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202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6547" name="Rectangle 4"/>
          <p:cNvSpPr>
            <a:spLocks noChangeArrowheads="1"/>
          </p:cNvSpPr>
          <p:nvPr/>
        </p:nvSpPr>
        <p:spPr bwMode="auto">
          <a:xfrm>
            <a:off x="3581400" y="2514600"/>
            <a:ext cx="4495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4000"/>
              </a:lnSpc>
            </a:pPr>
            <a:r>
              <a:rPr lang="en-CA" sz="9600" b="1">
                <a:solidFill>
                  <a:schemeClr val="bg2"/>
                </a:solidFill>
                <a:sym typeface="Wingdings 3" pitchFamily="18" charset="2"/>
              </a:rPr>
              <a:t>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430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1445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45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752600"/>
          </a:xfrm>
        </p:spPr>
        <p:txBody>
          <a:bodyPr/>
          <a:lstStyle/>
          <a:p>
            <a:r>
              <a:rPr lang="en-US" smtClean="0"/>
              <a:t>AED Philosophy</a:t>
            </a:r>
          </a:p>
        </p:txBody>
      </p:sp>
      <p:sp>
        <p:nvSpPr>
          <p:cNvPr id="2406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53641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3100"/>
              </a:lnSpc>
            </a:pPr>
            <a:r>
              <a:rPr lang="en-US" sz="4000" smtClean="0"/>
              <a:t>If you are State Board regulated to have one, then get one!</a:t>
            </a:r>
          </a:p>
          <a:p>
            <a:pPr>
              <a:lnSpc>
                <a:spcPts val="2900"/>
              </a:lnSpc>
            </a:pPr>
            <a:endParaRPr lang="en-US" sz="4000" smtClean="0"/>
          </a:p>
          <a:p>
            <a:pPr>
              <a:lnSpc>
                <a:spcPts val="3100"/>
              </a:lnSpc>
            </a:pPr>
            <a:r>
              <a:rPr lang="en-US" sz="4000" smtClean="0"/>
              <a:t>If you think that you might need one used on you, then get one.</a:t>
            </a:r>
          </a:p>
          <a:p>
            <a:pPr>
              <a:lnSpc>
                <a:spcPts val="2900"/>
              </a:lnSpc>
            </a:pPr>
            <a:endParaRPr lang="en-US" sz="4000" smtClean="0"/>
          </a:p>
          <a:p>
            <a:pPr>
              <a:lnSpc>
                <a:spcPts val="3100"/>
              </a:lnSpc>
            </a:pPr>
            <a:r>
              <a:rPr lang="en-US" sz="4000" smtClean="0"/>
              <a:t>If you think that the 2</a:t>
            </a:r>
            <a:r>
              <a:rPr lang="en-US" sz="4000" baseline="30000" smtClean="0"/>
              <a:t>nd</a:t>
            </a:r>
            <a:r>
              <a:rPr lang="en-US" sz="4000" smtClean="0"/>
              <a:t> point above applies to you, then give your staff a raise and get one.</a:t>
            </a:r>
          </a:p>
          <a:p>
            <a:pPr>
              <a:lnSpc>
                <a:spcPts val="2900"/>
              </a:lnSpc>
            </a:pPr>
            <a:endParaRPr lang="en-US" sz="4000" smtClean="0"/>
          </a:p>
          <a:p>
            <a:pPr>
              <a:lnSpc>
                <a:spcPts val="3100"/>
              </a:lnSpc>
            </a:pPr>
            <a:r>
              <a:rPr lang="en-US" sz="4000" i="1" smtClean="0"/>
              <a:t>If none of the above apply, then don’t!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1447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47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2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2954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FF0000"/>
                </a:solidFill>
              </a:rPr>
              <a:t>Emergency Protocol </a:t>
            </a:r>
            <a:r>
              <a:rPr lang="en-US" altLang="en-US" dirty="0" smtClean="0">
                <a:solidFill>
                  <a:srgbClr val="FF99FF"/>
                </a:solidFill>
              </a:rPr>
              <a:t/>
            </a:r>
            <a:br>
              <a:rPr lang="en-US" altLang="en-US" dirty="0" smtClean="0">
                <a:solidFill>
                  <a:srgbClr val="FF99FF"/>
                </a:solidFill>
              </a:rPr>
            </a:br>
            <a:endParaRPr lang="en-US" altLang="en-US" dirty="0" smtClean="0">
              <a:solidFill>
                <a:srgbClr val="FF99FF"/>
              </a:solidFill>
            </a:endParaRPr>
          </a:p>
        </p:txBody>
      </p:sp>
      <p:sp>
        <p:nvSpPr>
          <p:cNvPr id="2482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90600"/>
            <a:ext cx="8534400" cy="5334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3400"/>
              </a:lnSpc>
              <a:buFontTx/>
              <a:buNone/>
            </a:pPr>
            <a:endParaRPr lang="en-US" altLang="en-US" sz="6000" b="1" dirty="0" smtClean="0">
              <a:solidFill>
                <a:srgbClr val="EF0F44"/>
              </a:solidFill>
            </a:endParaRPr>
          </a:p>
          <a:p>
            <a:pPr marL="0" indent="0">
              <a:lnSpc>
                <a:spcPts val="3400"/>
              </a:lnSpc>
              <a:buFontTx/>
              <a:buNone/>
            </a:pPr>
            <a:r>
              <a:rPr lang="en-US" altLang="en-US" sz="6000" b="1" dirty="0" smtClean="0"/>
              <a:t>YES!</a:t>
            </a:r>
            <a:r>
              <a:rPr lang="en-US" altLang="en-US" sz="6000" b="1" dirty="0" smtClean="0">
                <a:solidFill>
                  <a:srgbClr val="EF0F44"/>
                </a:solidFill>
              </a:rPr>
              <a:t>  </a:t>
            </a:r>
            <a:r>
              <a:rPr lang="en-US" altLang="en-US" sz="6000" b="1" dirty="0" smtClean="0">
                <a:solidFill>
                  <a:srgbClr val="FF0000"/>
                </a:solidFill>
              </a:rPr>
              <a:t>911</a:t>
            </a:r>
            <a:r>
              <a:rPr lang="en-US" altLang="en-US" sz="3600" b="1" dirty="0" smtClean="0">
                <a:solidFill>
                  <a:srgbClr val="00FFFF"/>
                </a:solidFill>
              </a:rPr>
              <a:t> is one</a:t>
            </a:r>
          </a:p>
          <a:p>
            <a:pPr marL="0" indent="0">
              <a:lnSpc>
                <a:spcPts val="3400"/>
              </a:lnSpc>
              <a:buFontTx/>
              <a:buNone/>
            </a:pPr>
            <a:endParaRPr lang="en-US" altLang="en-US" sz="3600" b="1" dirty="0" smtClean="0">
              <a:solidFill>
                <a:srgbClr val="FF0000"/>
              </a:solidFill>
            </a:endParaRPr>
          </a:p>
          <a:p>
            <a:pPr marL="0" indent="0">
              <a:lnSpc>
                <a:spcPts val="3400"/>
              </a:lnSpc>
              <a:buFontTx/>
              <a:buNone/>
            </a:pPr>
            <a:r>
              <a:rPr lang="en-US" altLang="en-US" sz="6000" b="1" i="1" dirty="0" smtClean="0">
                <a:solidFill>
                  <a:srgbClr val="FF0000"/>
                </a:solidFill>
              </a:rPr>
              <a:t>“When in doubt, </a:t>
            </a:r>
          </a:p>
          <a:p>
            <a:pPr marL="0" indent="0">
              <a:lnSpc>
                <a:spcPts val="3400"/>
              </a:lnSpc>
              <a:buFontTx/>
              <a:buNone/>
            </a:pPr>
            <a:endParaRPr lang="en-US" altLang="en-US" sz="6000" b="1" i="1" dirty="0" smtClean="0">
              <a:solidFill>
                <a:srgbClr val="FF0000"/>
              </a:solidFill>
            </a:endParaRPr>
          </a:p>
          <a:p>
            <a:pPr marL="0" indent="0">
              <a:lnSpc>
                <a:spcPts val="3400"/>
              </a:lnSpc>
              <a:buFontTx/>
              <a:buNone/>
            </a:pPr>
            <a:r>
              <a:rPr lang="en-US" altLang="en-US" sz="6000" b="1" i="1" dirty="0" smtClean="0">
                <a:solidFill>
                  <a:srgbClr val="FF0000"/>
                </a:solidFill>
              </a:rPr>
              <a:t>ship them out”</a:t>
            </a:r>
            <a:r>
              <a:rPr lang="en-US" altLang="en-US" sz="6000" b="1" dirty="0" smtClean="0">
                <a:solidFill>
                  <a:srgbClr val="00FFFF"/>
                </a:solidFill>
              </a:rPr>
              <a:t> solution!</a:t>
            </a:r>
          </a:p>
          <a:p>
            <a:pPr marL="0" indent="0">
              <a:lnSpc>
                <a:spcPts val="3400"/>
              </a:lnSpc>
              <a:buFontTx/>
              <a:buNone/>
            </a:pPr>
            <a:endParaRPr lang="en-US" altLang="en-US" sz="6000" b="1" dirty="0" smtClean="0">
              <a:solidFill>
                <a:srgbClr val="00FFFF"/>
              </a:solidFill>
            </a:endParaRPr>
          </a:p>
          <a:p>
            <a:pPr marL="0" indent="0">
              <a:lnSpc>
                <a:spcPts val="3400"/>
              </a:lnSpc>
              <a:buFontTx/>
              <a:buNone/>
            </a:pPr>
            <a:r>
              <a:rPr lang="en-US" altLang="en-US" sz="4000" b="1" dirty="0" smtClean="0">
                <a:solidFill>
                  <a:schemeClr val="folHlink"/>
                </a:solidFill>
              </a:rPr>
              <a:t>The </a:t>
            </a:r>
            <a:r>
              <a:rPr lang="en-US" altLang="en-US" sz="5400" b="1" dirty="0" smtClean="0">
                <a:solidFill>
                  <a:schemeClr val="folHlink"/>
                </a:solidFill>
              </a:rPr>
              <a:t>PROBLEM</a:t>
            </a:r>
            <a:r>
              <a:rPr lang="en-US" altLang="en-US" sz="4000" b="1" dirty="0" smtClean="0">
                <a:solidFill>
                  <a:schemeClr val="folHlink"/>
                </a:solidFill>
              </a:rPr>
              <a:t> is what to do </a:t>
            </a:r>
          </a:p>
          <a:p>
            <a:pPr marL="0" indent="0">
              <a:lnSpc>
                <a:spcPts val="3400"/>
              </a:lnSpc>
              <a:buFontTx/>
              <a:buNone/>
            </a:pPr>
            <a:endParaRPr lang="en-US" altLang="en-US" sz="4000" b="1" dirty="0" smtClean="0">
              <a:solidFill>
                <a:schemeClr val="folHlink"/>
              </a:solidFill>
            </a:endParaRPr>
          </a:p>
          <a:p>
            <a:pPr marL="0" indent="0">
              <a:lnSpc>
                <a:spcPts val="3400"/>
              </a:lnSpc>
              <a:buFontTx/>
              <a:buNone/>
            </a:pPr>
            <a:r>
              <a:rPr lang="en-US" altLang="en-US" sz="4000" b="1" dirty="0" smtClean="0">
                <a:solidFill>
                  <a:schemeClr val="folHlink"/>
                </a:solidFill>
              </a:rPr>
              <a:t>with them in the meantime?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8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82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82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82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82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82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82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82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82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82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82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2178" grpId="0" autoUpdateAnimBg="0"/>
      <p:bldP spid="2482179" grpId="0" build="p" autoUpdateAnimBg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5486400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altLang="en-US" sz="7200" smtClean="0"/>
              <a:t>Let’s Do Drugs</a:t>
            </a:r>
            <a:endParaRPr lang="en-US" altLang="en-US" sz="72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029200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altLang="en-US" sz="5400" smtClean="0">
                <a:solidFill>
                  <a:schemeClr val="accent1"/>
                </a:solidFill>
              </a:rPr>
              <a:t/>
            </a:r>
            <a:br>
              <a:rPr lang="en-US" altLang="en-US" sz="5400" smtClean="0">
                <a:solidFill>
                  <a:schemeClr val="accent1"/>
                </a:solidFill>
              </a:rPr>
            </a:br>
            <a:r>
              <a:rPr lang="en-US" altLang="en-US" sz="5400" smtClean="0">
                <a:solidFill>
                  <a:schemeClr val="accent1"/>
                </a:solidFill>
              </a:rPr>
              <a:t/>
            </a:r>
            <a:br>
              <a:rPr lang="en-US" altLang="en-US" sz="5400" smtClean="0">
                <a:solidFill>
                  <a:schemeClr val="accent1"/>
                </a:solidFill>
              </a:rPr>
            </a:br>
            <a:r>
              <a:rPr lang="en-US" altLang="en-US" sz="5400" smtClean="0">
                <a:solidFill>
                  <a:schemeClr val="accent1"/>
                </a:solidFill>
              </a:rPr>
              <a:t> Guidelines</a:t>
            </a:r>
            <a:r>
              <a:rPr lang="en-US" altLang="en-US" sz="5400" smtClean="0">
                <a:solidFill>
                  <a:srgbClr val="CC9900"/>
                </a:solidFill>
              </a:rPr>
              <a:t/>
            </a:r>
            <a:br>
              <a:rPr lang="en-US" altLang="en-US" sz="5400" smtClean="0">
                <a:solidFill>
                  <a:srgbClr val="CC9900"/>
                </a:solidFill>
              </a:rPr>
            </a:br>
            <a:r>
              <a:rPr lang="en-US" altLang="en-US" sz="4800" smtClean="0">
                <a:solidFill>
                  <a:srgbClr val="CC9900"/>
                </a:solidFill>
              </a:rPr>
              <a:t/>
            </a:r>
            <a:br>
              <a:rPr lang="en-US" altLang="en-US" sz="4800" smtClean="0">
                <a:solidFill>
                  <a:srgbClr val="CC9900"/>
                </a:solidFill>
              </a:rPr>
            </a:br>
            <a:r>
              <a:rPr lang="en-US" altLang="en-US" sz="4800" smtClean="0">
                <a:solidFill>
                  <a:schemeClr val="tx1"/>
                </a:solidFill>
              </a:rPr>
              <a:t>What do you need?</a:t>
            </a:r>
            <a:br>
              <a:rPr lang="en-US" altLang="en-US" sz="4800" smtClean="0">
                <a:solidFill>
                  <a:schemeClr val="tx1"/>
                </a:solidFill>
              </a:rPr>
            </a:br>
            <a:r>
              <a:rPr lang="en-US" altLang="en-US" sz="4800" smtClean="0">
                <a:solidFill>
                  <a:schemeClr val="tx1"/>
                </a:solidFill>
              </a:rPr>
              <a:t/>
            </a:r>
            <a:br>
              <a:rPr lang="en-US" altLang="en-US" sz="4800" smtClean="0">
                <a:solidFill>
                  <a:schemeClr val="tx1"/>
                </a:solidFill>
              </a:rPr>
            </a:br>
            <a:r>
              <a:rPr lang="en-US" altLang="en-US" sz="4800" smtClean="0">
                <a:solidFill>
                  <a:schemeClr val="folHlink"/>
                </a:solidFill>
              </a:rPr>
              <a:t>DO </a:t>
            </a:r>
            <a:r>
              <a:rPr lang="en-US" altLang="en-US" sz="4800" u="sng" smtClean="0">
                <a:solidFill>
                  <a:schemeClr val="folHlink"/>
                </a:solidFill>
              </a:rPr>
              <a:t>NOT</a:t>
            </a:r>
            <a:r>
              <a:rPr lang="en-US" altLang="en-US" sz="4800" smtClean="0">
                <a:solidFill>
                  <a:schemeClr val="folHlink"/>
                </a:solidFill>
              </a:rPr>
              <a:t/>
            </a:r>
            <a:br>
              <a:rPr lang="en-US" altLang="en-US" sz="4800" smtClean="0">
                <a:solidFill>
                  <a:schemeClr val="folHlink"/>
                </a:solidFill>
              </a:rPr>
            </a:br>
            <a:r>
              <a:rPr lang="en-US" altLang="en-US" sz="4800" smtClean="0">
                <a:solidFill>
                  <a:schemeClr val="folHlink"/>
                </a:solidFill>
              </a:rPr>
              <a:t>even </a:t>
            </a:r>
            <a:r>
              <a:rPr lang="en-US" altLang="en-US" sz="4800" i="1" smtClean="0">
                <a:solidFill>
                  <a:schemeClr val="folHlink"/>
                </a:solidFill>
              </a:rPr>
              <a:t>THINK</a:t>
            </a:r>
            <a:r>
              <a:rPr lang="en-US" altLang="en-US" sz="4800" smtClean="0">
                <a:solidFill>
                  <a:schemeClr val="folHlink"/>
                </a:solidFill>
              </a:rPr>
              <a:t> of using a drug you know nothing about!</a:t>
            </a:r>
            <a:r>
              <a:rPr lang="en-US" altLang="en-US" sz="5400" smtClean="0">
                <a:solidFill>
                  <a:schemeClr val="folHlink"/>
                </a:solidFill>
              </a:rPr>
              <a:t/>
            </a:r>
            <a:br>
              <a:rPr lang="en-US" altLang="en-US" sz="5400" smtClean="0">
                <a:solidFill>
                  <a:schemeClr val="folHlink"/>
                </a:solidFill>
              </a:rPr>
            </a:br>
            <a:endParaRPr lang="en-US" altLang="en-US" sz="5400" smtClean="0">
              <a:solidFill>
                <a:schemeClr val="folHlink"/>
              </a:solidFill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 smtClean="0"/>
              <a:t>Emergency Medications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z="3600" smtClean="0"/>
              <a:t>Responsible Auxiliary:</a:t>
            </a:r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362200"/>
            <a:ext cx="7772400" cy="3200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4100"/>
              </a:lnSpc>
            </a:pPr>
            <a:r>
              <a:rPr lang="en-US" altLang="en-US" sz="3600" b="1" smtClean="0"/>
              <a:t>Check kit on a monthly basis to assure drugs are not expired or broken. Replace as needed</a:t>
            </a:r>
          </a:p>
          <a:p>
            <a:pPr>
              <a:lnSpc>
                <a:spcPts val="4100"/>
              </a:lnSpc>
            </a:pPr>
            <a:endParaRPr lang="en-US" altLang="en-US" sz="3600" b="1" smtClean="0"/>
          </a:p>
          <a:p>
            <a:pPr>
              <a:lnSpc>
                <a:spcPts val="4100"/>
              </a:lnSpc>
            </a:pPr>
            <a:r>
              <a:rPr lang="en-US" altLang="en-US" sz="3600" b="1" smtClean="0"/>
              <a:t>Review correct method for preparation in emergency, periodically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35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3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3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3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3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522" grpId="0" autoUpdateAnimBg="0"/>
      <p:bldP spid="363523" grpId="0" build="p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5486400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altLang="en-US" sz="7200" smtClean="0">
                <a:solidFill>
                  <a:schemeClr val="tx1"/>
                </a:solidFill>
              </a:rPr>
              <a:t>OXYGEN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772400" cy="914400"/>
          </a:xfrm>
        </p:spPr>
        <p:txBody>
          <a:bodyPr/>
          <a:lstStyle/>
          <a:p>
            <a:r>
              <a:rPr lang="en-US" altLang="en-US" sz="4800" smtClean="0">
                <a:solidFill>
                  <a:schemeClr val="accent1"/>
                </a:solidFill>
              </a:rPr>
              <a:t>Epi</a:t>
            </a:r>
            <a:r>
              <a:rPr lang="en-US" altLang="en-US" sz="4800" smtClean="0">
                <a:solidFill>
                  <a:srgbClr val="FA8434"/>
                </a:solidFill>
              </a:rPr>
              <a:t>nephrine</a:t>
            </a:r>
          </a:p>
        </p:txBody>
      </p:sp>
      <p:sp>
        <p:nvSpPr>
          <p:cNvPr id="1433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600200"/>
            <a:ext cx="9144000" cy="3657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5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000" b="1" smtClean="0">
                <a:solidFill>
                  <a:schemeClr val="accent1"/>
                </a:solidFill>
                <a:latin typeface="Univers 55"/>
              </a:rPr>
              <a:t>EPI – PENS</a:t>
            </a:r>
            <a:r>
              <a:rPr lang="en-US" altLang="en-US" sz="3000" b="1" smtClean="0">
                <a:solidFill>
                  <a:srgbClr val="E8461A"/>
                </a:solidFill>
                <a:latin typeface="Univers 55"/>
              </a:rPr>
              <a:t>*</a:t>
            </a:r>
            <a:r>
              <a:rPr lang="en-US" altLang="en-US" sz="3000" b="1" smtClean="0">
                <a:solidFill>
                  <a:schemeClr val="accent1"/>
                </a:solidFill>
                <a:latin typeface="Univers 55"/>
              </a:rPr>
              <a:t> for anaphylaxis (severe allergy; bee stings, peanuts) and bronchospasm</a:t>
            </a:r>
          </a:p>
          <a:p>
            <a:pPr>
              <a:lnSpc>
                <a:spcPct val="105000"/>
              </a:lnSpc>
              <a:buClr>
                <a:schemeClr val="tx1"/>
              </a:buClr>
              <a:buFont typeface="Wingdings" pitchFamily="2" charset="2"/>
              <a:buChar char="§"/>
            </a:pPr>
            <a:endParaRPr lang="en-US" altLang="en-US" u="sng" smtClean="0">
              <a:solidFill>
                <a:schemeClr val="accent1"/>
              </a:solidFill>
              <a:latin typeface="Univers 55"/>
            </a:endParaRPr>
          </a:p>
          <a:p>
            <a:pPr>
              <a:lnSpc>
                <a:spcPct val="105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u="sng" smtClean="0">
                <a:latin typeface="Univers 55"/>
              </a:rPr>
              <a:t>CHILD / ADULT:</a:t>
            </a:r>
            <a:r>
              <a:rPr lang="en-US" altLang="en-US" smtClean="0">
                <a:latin typeface="Univers 55"/>
              </a:rPr>
              <a:t>	child: 0.1 mg. to 0.3 mg.</a:t>
            </a:r>
            <a:endParaRPr lang="en-US" altLang="en-US" b="1" smtClean="0">
              <a:latin typeface="Univers 55"/>
            </a:endParaRPr>
          </a:p>
          <a:p>
            <a:pPr lvl="4">
              <a:lnSpc>
                <a:spcPct val="105000"/>
              </a:lnSpc>
              <a:buFont typeface="Wingdings" pitchFamily="2" charset="2"/>
              <a:buNone/>
            </a:pPr>
            <a:r>
              <a:rPr lang="en-US" altLang="en-US" sz="2800" b="1" smtClean="0">
                <a:latin typeface="Univers 55"/>
              </a:rPr>
              <a:t>			cost $80.00</a:t>
            </a:r>
          </a:p>
          <a:p>
            <a:pPr lvl="4">
              <a:lnSpc>
                <a:spcPct val="105000"/>
              </a:lnSpc>
              <a:buFont typeface="Wingdings" pitchFamily="2" charset="2"/>
              <a:buNone/>
            </a:pPr>
            <a:r>
              <a:rPr lang="en-US" altLang="en-US" sz="2800" b="1" smtClean="0">
                <a:latin typeface="Univers 55"/>
              </a:rPr>
              <a:t>			</a:t>
            </a:r>
            <a:r>
              <a:rPr lang="en-US" altLang="en-US" sz="2800" b="1" smtClean="0">
                <a:solidFill>
                  <a:srgbClr val="FF4F4F"/>
                </a:solidFill>
                <a:latin typeface="Univers 55"/>
              </a:rPr>
              <a:t>adult: 0.3 mg. to 0.5 mg.</a:t>
            </a:r>
          </a:p>
          <a:p>
            <a:pPr lvl="4">
              <a:lnSpc>
                <a:spcPct val="105000"/>
              </a:lnSpc>
              <a:buFont typeface="Wingdings" pitchFamily="2" charset="2"/>
              <a:buNone/>
            </a:pPr>
            <a:r>
              <a:rPr lang="en-US" altLang="en-US" sz="2800" b="1" smtClean="0">
                <a:solidFill>
                  <a:srgbClr val="FF4F4F"/>
                </a:solidFill>
                <a:latin typeface="Univers 55"/>
              </a:rPr>
              <a:t>			cost $ 80.00</a:t>
            </a:r>
          </a:p>
          <a:p>
            <a:pPr lvl="4">
              <a:lnSpc>
                <a:spcPct val="105000"/>
              </a:lnSpc>
              <a:buFont typeface="Wingdings" pitchFamily="2" charset="2"/>
              <a:buNone/>
            </a:pPr>
            <a:r>
              <a:rPr lang="en-US" altLang="en-US" sz="2800" b="1" smtClean="0">
                <a:solidFill>
                  <a:srgbClr val="FF4F4F"/>
                </a:solidFill>
                <a:latin typeface="Univers 55"/>
              </a:rPr>
              <a:t>*</a:t>
            </a:r>
            <a:r>
              <a:rPr lang="en-US" altLang="en-US" sz="2800" b="1" smtClean="0">
                <a:latin typeface="Univers 55"/>
              </a:rPr>
              <a:t>until you can draw up from an amp.</a:t>
            </a:r>
          </a:p>
          <a:p>
            <a:pPr lvl="4">
              <a:lnSpc>
                <a:spcPct val="105000"/>
              </a:lnSpc>
              <a:buFont typeface="Wingdings" pitchFamily="2" charset="2"/>
              <a:buChar char="§"/>
            </a:pPr>
            <a:endParaRPr lang="en-US" altLang="en-US" sz="2200" smtClean="0">
              <a:latin typeface="Univers 5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33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33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3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33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33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3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33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33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02" grpId="0" autoUpdateAnimBg="0"/>
      <p:bldP spid="1433603" grpId="0" build="p" autoUpdateAnimBg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r>
              <a:rPr lang="en-US" altLang="en-US" sz="4800" smtClean="0">
                <a:solidFill>
                  <a:schemeClr val="accent1"/>
                </a:solidFill>
              </a:rPr>
              <a:t>Epi</a:t>
            </a:r>
            <a:r>
              <a:rPr lang="en-US" altLang="en-US" sz="4800" smtClean="0">
                <a:solidFill>
                  <a:srgbClr val="FA8434"/>
                </a:solidFill>
              </a:rPr>
              <a:t>nephrine</a:t>
            </a:r>
          </a:p>
        </p:txBody>
      </p:sp>
      <p:sp>
        <p:nvSpPr>
          <p:cNvPr id="143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-762000" y="1295400"/>
            <a:ext cx="9144000" cy="3962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4">
              <a:lnSpc>
                <a:spcPct val="105000"/>
              </a:lnSpc>
              <a:buFont typeface="Wingdings" pitchFamily="2" charset="2"/>
              <a:buNone/>
            </a:pPr>
            <a:r>
              <a:rPr lang="en-US" altLang="en-US" sz="2800" b="1" smtClean="0">
                <a:latin typeface="Univers 55"/>
              </a:rPr>
              <a:t>Equi-potent doses: (1ml 1:1000amps)</a:t>
            </a:r>
          </a:p>
          <a:p>
            <a:pPr lvl="4">
              <a:lnSpc>
                <a:spcPct val="105000"/>
              </a:lnSpc>
              <a:buFont typeface="Wingdings" pitchFamily="2" charset="2"/>
              <a:buNone/>
            </a:pPr>
            <a:r>
              <a:rPr lang="en-US" altLang="en-US" sz="2800" b="1" smtClean="0">
                <a:latin typeface="Univers 55"/>
              </a:rPr>
              <a:t>		by route of administration:</a:t>
            </a:r>
          </a:p>
          <a:p>
            <a:pPr lvl="4">
              <a:lnSpc>
                <a:spcPct val="105000"/>
              </a:lnSpc>
              <a:buFontTx/>
              <a:buChar char="•"/>
            </a:pPr>
            <a:endParaRPr lang="en-US" altLang="en-US" sz="2600" smtClean="0">
              <a:solidFill>
                <a:schemeClr val="folHlink"/>
              </a:solidFill>
              <a:latin typeface="Univers 55"/>
            </a:endParaRPr>
          </a:p>
          <a:p>
            <a:pPr lvl="4">
              <a:lnSpc>
                <a:spcPct val="105000"/>
              </a:lnSpc>
              <a:buFontTx/>
              <a:buChar char="•"/>
            </a:pPr>
            <a:r>
              <a:rPr lang="en-US" altLang="en-US" sz="2600" b="1" smtClean="0">
                <a:solidFill>
                  <a:schemeClr val="folHlink"/>
                </a:solidFill>
                <a:latin typeface="Univers 55"/>
              </a:rPr>
              <a:t>SC</a:t>
            </a:r>
            <a:r>
              <a:rPr lang="en-US" altLang="en-US" sz="2600" b="1" smtClean="0">
                <a:latin typeface="Univers 55"/>
              </a:rPr>
              <a:t> - </a:t>
            </a:r>
            <a:r>
              <a:rPr lang="en-US" altLang="en-US" sz="2600" b="1" smtClean="0">
                <a:solidFill>
                  <a:schemeClr val="folHlink"/>
                </a:solidFill>
                <a:latin typeface="Univers 55"/>
              </a:rPr>
              <a:t>0.5 mg</a:t>
            </a:r>
            <a:r>
              <a:rPr lang="en-US" altLang="en-US" sz="2600" b="1" smtClean="0">
                <a:latin typeface="Univers 55"/>
              </a:rPr>
              <a:t> </a:t>
            </a:r>
          </a:p>
          <a:p>
            <a:pPr lvl="4">
              <a:lnSpc>
                <a:spcPct val="105000"/>
              </a:lnSpc>
              <a:buFontTx/>
              <a:buChar char="•"/>
            </a:pPr>
            <a:r>
              <a:rPr lang="en-US" altLang="en-US" sz="2600" b="1" smtClean="0">
                <a:solidFill>
                  <a:srgbClr val="66FF33"/>
                </a:solidFill>
                <a:latin typeface="Univers 55"/>
              </a:rPr>
              <a:t>IM – 0.3 mg.</a:t>
            </a:r>
          </a:p>
          <a:p>
            <a:pPr lvl="4">
              <a:lnSpc>
                <a:spcPct val="105000"/>
              </a:lnSpc>
              <a:buFontTx/>
              <a:buChar char="•"/>
            </a:pPr>
            <a:r>
              <a:rPr lang="en-US" altLang="en-US" sz="2600" b="1" smtClean="0">
                <a:solidFill>
                  <a:srgbClr val="FF4F4F"/>
                </a:solidFill>
                <a:latin typeface="Univers 55"/>
              </a:rPr>
              <a:t>IL – 0.2 mg.</a:t>
            </a:r>
          </a:p>
          <a:p>
            <a:pPr lvl="4">
              <a:lnSpc>
                <a:spcPct val="105000"/>
              </a:lnSpc>
              <a:buFontTx/>
              <a:buChar char="•"/>
            </a:pPr>
            <a:r>
              <a:rPr lang="en-US" altLang="en-US" sz="2600" b="1" smtClean="0">
                <a:latin typeface="Univers 55"/>
              </a:rPr>
              <a:t>IV – 0.1 mg. – must diluted 1:10,000</a:t>
            </a:r>
          </a:p>
          <a:p>
            <a:pPr lvl="1">
              <a:lnSpc>
                <a:spcPct val="105000"/>
              </a:lnSpc>
              <a:buFontTx/>
              <a:buNone/>
            </a:pPr>
            <a:endParaRPr lang="en-US" altLang="en-US" sz="2600" b="1" smtClean="0">
              <a:latin typeface="Univers 55"/>
            </a:endParaRPr>
          </a:p>
          <a:p>
            <a:pPr lvl="1">
              <a:lnSpc>
                <a:spcPct val="105000"/>
              </a:lnSpc>
              <a:buFontTx/>
              <a:buNone/>
            </a:pPr>
            <a:r>
              <a:rPr lang="en-US" altLang="en-US" sz="2600" smtClean="0">
                <a:latin typeface="Univers 55"/>
              </a:rPr>
              <a:t>			  </a:t>
            </a:r>
            <a:r>
              <a:rPr lang="en-US" altLang="en-US" sz="3200" b="1" smtClean="0">
                <a:latin typeface="Univers 55"/>
              </a:rPr>
              <a:t>If</a:t>
            </a:r>
            <a:r>
              <a:rPr lang="en-US" altLang="en-US" sz="2600" b="1" smtClean="0">
                <a:latin typeface="Univers 55"/>
              </a:rPr>
              <a:t> patient has air exchange </a:t>
            </a:r>
            <a:r>
              <a:rPr lang="en-US" altLang="en-US" sz="2600" b="1" smtClean="0">
                <a:latin typeface="Univers 55"/>
                <a:sym typeface="Zapf Dingbats"/>
              </a:rPr>
              <a:t></a:t>
            </a:r>
            <a:r>
              <a:rPr lang="en-US" altLang="en-US" sz="2600" b="1" smtClean="0">
                <a:latin typeface="Univers 55"/>
              </a:rPr>
              <a:t> beta - 2 				 inhaler: albuterol  (Ventolin</a:t>
            </a:r>
            <a:r>
              <a:rPr lang="en-US" altLang="en-US" sz="2600" b="1" smtClean="0">
                <a:latin typeface="Univers" pitchFamily="34" charset="0"/>
              </a:rPr>
              <a:t>®)</a:t>
            </a:r>
          </a:p>
          <a:p>
            <a:pPr lvl="1">
              <a:lnSpc>
                <a:spcPct val="105000"/>
              </a:lnSpc>
              <a:buFontTx/>
              <a:buNone/>
            </a:pPr>
            <a:endParaRPr lang="en-US" altLang="en-US" sz="2600" smtClean="0">
              <a:latin typeface="Univers 5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3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3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3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3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35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5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650" grpId="0" autoUpdateAnimBg="0"/>
      <p:bldP spid="1435651" grpId="0" build="p" autoUpdateAnimBg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1437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37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1439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202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3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066800"/>
          </a:xfrm>
        </p:spPr>
        <p:txBody>
          <a:bodyPr/>
          <a:lstStyle/>
          <a:p>
            <a:r>
              <a:rPr lang="en-US" altLang="en-US" sz="4800" smtClean="0">
                <a:solidFill>
                  <a:srgbClr val="FA8434"/>
                </a:solidFill>
              </a:rPr>
              <a:t>Nitroglycerin</a:t>
            </a:r>
          </a:p>
        </p:txBody>
      </p:sp>
      <p:sp>
        <p:nvSpPr>
          <p:cNvPr id="1441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676400"/>
            <a:ext cx="10058400" cy="4876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32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b="1" smtClean="0">
                <a:solidFill>
                  <a:schemeClr val="folHlink"/>
                </a:solidFill>
                <a:latin typeface="Univers 55"/>
              </a:rPr>
              <a:t>Action is unclear:</a:t>
            </a:r>
            <a:r>
              <a:rPr lang="en-US" altLang="en-US" smtClean="0">
                <a:latin typeface="Univers 55"/>
              </a:rPr>
              <a:t> With SL administration,there is vasodilation domination resulting in a reduced venous </a:t>
            </a:r>
          </a:p>
          <a:p>
            <a:pPr>
              <a:lnSpc>
                <a:spcPts val="3200"/>
              </a:lnSpc>
              <a:buClr>
                <a:schemeClr val="folHlink"/>
              </a:buClr>
              <a:buFont typeface="Wingdings" pitchFamily="2" charset="2"/>
              <a:buNone/>
            </a:pPr>
            <a:r>
              <a:rPr lang="en-US" altLang="en-US" smtClean="0">
                <a:latin typeface="Univers 55"/>
              </a:rPr>
              <a:t>	return, or </a:t>
            </a:r>
            <a:r>
              <a:rPr lang="en-US" altLang="en-US" sz="3200" b="1" i="1" u="sng" smtClean="0">
                <a:solidFill>
                  <a:schemeClr val="folHlink"/>
                </a:solidFill>
                <a:latin typeface="Univers 55"/>
              </a:rPr>
              <a:t>preload reduction, lowering MVO</a:t>
            </a:r>
            <a:r>
              <a:rPr lang="en-US" altLang="en-US" sz="3200" b="1" i="1" u="sng" baseline="-10000" smtClean="0">
                <a:solidFill>
                  <a:schemeClr val="folHlink"/>
                </a:solidFill>
                <a:latin typeface="Univers 55"/>
              </a:rPr>
              <a:t>2</a:t>
            </a:r>
          </a:p>
          <a:p>
            <a:pPr>
              <a:lnSpc>
                <a:spcPts val="3200"/>
              </a:lnSpc>
            </a:pPr>
            <a:endParaRPr lang="en-US" altLang="en-US" sz="3200" b="1" i="1" u="sng" baseline="-10000" smtClean="0">
              <a:latin typeface="Univers 55"/>
            </a:endParaRPr>
          </a:p>
          <a:p>
            <a:pPr>
              <a:lnSpc>
                <a:spcPts val="32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b="1" smtClean="0">
                <a:solidFill>
                  <a:schemeClr val="folHlink"/>
                </a:solidFill>
                <a:latin typeface="Univers 55"/>
              </a:rPr>
              <a:t>Indications / Dose:</a:t>
            </a:r>
            <a:r>
              <a:rPr lang="en-US" altLang="en-US" sz="3200" smtClean="0">
                <a:latin typeface="Univers 55"/>
              </a:rPr>
              <a:t> 0.3-0.6 SL mg. tabs,</a:t>
            </a:r>
          </a:p>
          <a:p>
            <a:pPr>
              <a:lnSpc>
                <a:spcPts val="3200"/>
              </a:lnSpc>
              <a:buClr>
                <a:schemeClr val="tx1"/>
              </a:buClr>
              <a:buFontTx/>
              <a:buNone/>
            </a:pPr>
            <a:r>
              <a:rPr lang="en-US" altLang="en-US" sz="3200" smtClean="0">
                <a:latin typeface="Univers 55"/>
              </a:rPr>
              <a:t>					    0.4-0.8 SL spray</a:t>
            </a:r>
          </a:p>
          <a:p>
            <a:pPr>
              <a:lnSpc>
                <a:spcPts val="32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3200" smtClean="0">
                <a:latin typeface="Univers 55"/>
              </a:rPr>
              <a:t>  </a:t>
            </a:r>
            <a:r>
              <a:rPr lang="en-US" altLang="en-US" sz="3200" smtClean="0">
                <a:latin typeface="Univers 55"/>
                <a:sym typeface="Zapf Dingbats"/>
              </a:rPr>
              <a:t></a:t>
            </a:r>
            <a:r>
              <a:rPr lang="en-US" altLang="en-US" sz="3200" smtClean="0">
                <a:latin typeface="Univers 55"/>
              </a:rPr>
              <a:t> Ischemic chest pain - 1 tab Q5M x 3</a:t>
            </a:r>
          </a:p>
          <a:p>
            <a:pPr>
              <a:lnSpc>
                <a:spcPts val="32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3200" smtClean="0">
                <a:latin typeface="Univers 55"/>
              </a:rPr>
              <a:t>  </a:t>
            </a:r>
            <a:r>
              <a:rPr lang="en-US" altLang="en-US" sz="3200" smtClean="0">
                <a:latin typeface="Univers 55"/>
                <a:sym typeface="Zapf Dingbats"/>
              </a:rPr>
              <a:t> </a:t>
            </a:r>
            <a:r>
              <a:rPr lang="en-US" altLang="en-US" sz="3200" smtClean="0">
                <a:latin typeface="Univers 55"/>
              </a:rPr>
              <a:t>Symptomatic </a:t>
            </a:r>
            <a:r>
              <a:rPr lang="en-US" altLang="en-US" sz="3200" b="1" smtClean="0">
                <a:solidFill>
                  <a:srgbClr val="FF3399"/>
                </a:solidFill>
                <a:latin typeface="Univers 55"/>
              </a:rPr>
              <a:t>hypertensive</a:t>
            </a:r>
            <a:r>
              <a:rPr lang="en-US" altLang="en-US" sz="3200" smtClean="0">
                <a:solidFill>
                  <a:srgbClr val="FF0000"/>
                </a:solidFill>
                <a:latin typeface="Univers 55"/>
              </a:rPr>
              <a:t> </a:t>
            </a:r>
            <a:r>
              <a:rPr lang="en-US" altLang="en-US" sz="3200" smtClean="0">
                <a:latin typeface="Univers 55"/>
              </a:rPr>
              <a:t>episodes </a:t>
            </a:r>
          </a:p>
          <a:p>
            <a:pPr>
              <a:lnSpc>
                <a:spcPts val="3200"/>
              </a:lnSpc>
              <a:buClr>
                <a:schemeClr val="tx1"/>
              </a:buClr>
              <a:buFont typeface="Wingdings" pitchFamily="2" charset="2"/>
              <a:buNone/>
            </a:pPr>
            <a:endParaRPr lang="en-US" altLang="en-US" sz="3200" smtClean="0">
              <a:latin typeface="Univers 55"/>
            </a:endParaRPr>
          </a:p>
          <a:p>
            <a:pPr>
              <a:lnSpc>
                <a:spcPts val="32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en-US" sz="3200" b="1" smtClean="0">
                <a:solidFill>
                  <a:schemeClr val="folHlink"/>
                </a:solidFill>
                <a:latin typeface="Univers 55"/>
              </a:rPr>
              <a:t>Warning:</a:t>
            </a:r>
            <a:r>
              <a:rPr lang="en-US" altLang="en-US" sz="3200" smtClean="0">
                <a:latin typeface="Univers 55"/>
              </a:rPr>
              <a:t> do not give another nitro if SBP &lt; 90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4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4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4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4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4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4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4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4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4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4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4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41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41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41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41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1794" grpId="0" autoUpdateAnimBg="0"/>
      <p:bldP spid="1441795" grpId="0" build="p" autoUpdateAnimBg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1723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0"/>
            <a:ext cx="480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5219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838200"/>
            <a:ext cx="3276600" cy="5715000"/>
          </a:xfrm>
        </p:spPr>
        <p:txBody>
          <a:bodyPr/>
          <a:lstStyle/>
          <a:p>
            <a:r>
              <a:rPr lang="en-US" smtClean="0">
                <a:solidFill>
                  <a:srgbClr val="99CC00"/>
                </a:solidFill>
              </a:rPr>
              <a:t>$9.00 / 100</a:t>
            </a:r>
            <a:br>
              <a:rPr lang="en-US" smtClean="0">
                <a:solidFill>
                  <a:srgbClr val="99CC00"/>
                </a:solidFill>
              </a:rPr>
            </a:br>
            <a:r>
              <a:rPr lang="en-US" smtClean="0">
                <a:solidFill>
                  <a:srgbClr val="99CC00"/>
                </a:solidFill>
              </a:rPr>
              <a:t/>
            </a:r>
            <a:br>
              <a:rPr lang="en-US" smtClean="0">
                <a:solidFill>
                  <a:srgbClr val="99CC00"/>
                </a:solidFill>
              </a:rPr>
            </a:br>
            <a:r>
              <a:rPr lang="en-US" smtClean="0">
                <a:solidFill>
                  <a:srgbClr val="99CC00"/>
                </a:solidFill>
              </a:rPr>
              <a:t>Exp. date must be “Sharpied” to 8-10 weeks from “today’s</a:t>
            </a:r>
            <a:br>
              <a:rPr lang="en-US" smtClean="0">
                <a:solidFill>
                  <a:srgbClr val="99CC00"/>
                </a:solidFill>
              </a:rPr>
            </a:br>
            <a:r>
              <a:rPr lang="en-US" smtClean="0">
                <a:solidFill>
                  <a:srgbClr val="99CC00"/>
                </a:solidFill>
              </a:rPr>
              <a:t>seal breaking”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23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</Template>
  <TotalTime>9434</TotalTime>
  <Words>2321</Words>
  <Application>Microsoft Office PowerPoint</Application>
  <PresentationFormat>On-screen Show (4:3)</PresentationFormat>
  <Paragraphs>709</Paragraphs>
  <Slides>144</Slides>
  <Notes>144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144</vt:i4>
      </vt:variant>
    </vt:vector>
  </HeadingPairs>
  <TitlesOfParts>
    <vt:vector size="145" baseType="lpstr">
      <vt:lpstr>Pulse</vt:lpstr>
      <vt:lpstr>Slide 1</vt:lpstr>
      <vt:lpstr>Emergency Protocol  </vt:lpstr>
      <vt:lpstr> </vt:lpstr>
      <vt:lpstr>“Emergency”    n=30,608  ANNOYANCES:</vt:lpstr>
      <vt:lpstr>“Emergency”    n=30,608  URGENCY: </vt:lpstr>
      <vt:lpstr>“Emergency”      n=30,608  EMERGENCY:</vt:lpstr>
      <vt:lpstr>“Emergency”     n=30,608  N/A:</vt:lpstr>
      <vt:lpstr>Emergency Protocol  </vt:lpstr>
      <vt:lpstr>Emergency Protocol  </vt:lpstr>
      <vt:lpstr> </vt:lpstr>
      <vt:lpstr>Emergency Protocols  </vt:lpstr>
      <vt:lpstr>Emergency Protocols  </vt:lpstr>
      <vt:lpstr>Emergency Protocol  </vt:lpstr>
      <vt:lpstr>Emergency Protocol  </vt:lpstr>
      <vt:lpstr>Emergency Protocol  </vt:lpstr>
      <vt:lpstr>Staff Training</vt:lpstr>
      <vt:lpstr>Staff Training</vt:lpstr>
      <vt:lpstr>Staff Training   Mock Simulations:  Every 2 Months  15 Minutes - Syncope </vt:lpstr>
      <vt:lpstr>Syncope Algorithm:  Position, ABC’s  Time, Time, Time     Always! - O2  by nasal cannula 4  litres / minute  + Glucose</vt:lpstr>
      <vt:lpstr>Medical Consultation</vt:lpstr>
      <vt:lpstr>Medical Consultation</vt:lpstr>
      <vt:lpstr>Medical Consultation</vt:lpstr>
      <vt:lpstr>EMERGENCY KITS Ready made  Self assembled? </vt:lpstr>
      <vt:lpstr>OLD DAYS: nice suitcase  and color coded micro-print</vt:lpstr>
      <vt:lpstr>Pharmacodynamic Age and Risk</vt:lpstr>
      <vt:lpstr>Pharmacodynamic Age and Risk</vt:lpstr>
      <vt:lpstr>Pharmacodynamic Age and Risk</vt:lpstr>
      <vt:lpstr>Geriatric  Considerations</vt:lpstr>
      <vt:lpstr>Geriatric  Considerations</vt:lpstr>
      <vt:lpstr>Geriatric  Considerations</vt:lpstr>
      <vt:lpstr>Geriatric  Considerations</vt:lpstr>
      <vt:lpstr>DOSAGES FOR CHILDREN</vt:lpstr>
      <vt:lpstr>Pediatric Considerations</vt:lpstr>
      <vt:lpstr>Pediatric  Considerations</vt:lpstr>
      <vt:lpstr>Pediatric  Considerations</vt:lpstr>
      <vt:lpstr>Pediatric  Considerations</vt:lpstr>
      <vt:lpstr>Equipment Adjunct Management  </vt:lpstr>
      <vt:lpstr>Management  of Airway</vt:lpstr>
      <vt:lpstr>Slide 39</vt:lpstr>
      <vt:lpstr>Mallampati Classes</vt:lpstr>
      <vt:lpstr>Airway  Obstructions The  Conscious  Victim</vt:lpstr>
      <vt:lpstr>“Mouth Rester”…not a prop</vt:lpstr>
      <vt:lpstr>Don’t   Swallow!</vt:lpstr>
      <vt:lpstr>Disposable Laryngoscope</vt:lpstr>
      <vt:lpstr>Magill Forceps</vt:lpstr>
      <vt:lpstr>  Disposable, “long saliva ejector”</vt:lpstr>
      <vt:lpstr>Airway   Obstruction The  UNConscious  Victim</vt:lpstr>
      <vt:lpstr>  Size? Angle of Mandible to     Corner of Mouth</vt:lpstr>
      <vt:lpstr>Slide 49</vt:lpstr>
      <vt:lpstr>Cricothyrotomy Old and New Ideas</vt:lpstr>
      <vt:lpstr>Slide 51</vt:lpstr>
      <vt:lpstr>Management  of Breathing</vt:lpstr>
      <vt:lpstr>Oxygen Sources</vt:lpstr>
      <vt:lpstr>Flow meter:   0-15 liters/min</vt:lpstr>
      <vt:lpstr>Nasal Cannula - Disposable</vt:lpstr>
      <vt:lpstr>Non-rebreathing Mask (NRB) </vt:lpstr>
      <vt:lpstr>Bag-valve-mask Systems (B.V.M.)</vt:lpstr>
      <vt:lpstr>Bag Valve Mask (BVM)</vt:lpstr>
      <vt:lpstr>These 2 digits  press </vt:lpstr>
      <vt:lpstr>Demand Valve </vt:lpstr>
      <vt:lpstr>Management  of Circulation</vt:lpstr>
      <vt:lpstr>VASOCONSTRICTOR “ISSUES”</vt:lpstr>
      <vt:lpstr> Vasoconstrictor Considerations</vt:lpstr>
      <vt:lpstr>  Vasoconstrictor</vt:lpstr>
      <vt:lpstr>Vasopressor Considerations</vt:lpstr>
      <vt:lpstr>True - False</vt:lpstr>
      <vt:lpstr>  Vasoconstrictor Considerations</vt:lpstr>
      <vt:lpstr>  Vasoconstrictor Considerations</vt:lpstr>
      <vt:lpstr>Epi                  Levo</vt:lpstr>
      <vt:lpstr>Slide 70</vt:lpstr>
      <vt:lpstr>Slide 71</vt:lpstr>
      <vt:lpstr>Slide 72</vt:lpstr>
      <vt:lpstr>Slide 73</vt:lpstr>
      <vt:lpstr>Slide 74</vt:lpstr>
      <vt:lpstr>Normal</vt:lpstr>
      <vt:lpstr>Both 1, 2 blocked</vt:lpstr>
      <vt:lpstr>      “alright”   1 blocked only</vt:lpstr>
      <vt:lpstr>Managing Beta Blocked Patients</vt:lpstr>
      <vt:lpstr>Managing Beta Blocked Patients</vt:lpstr>
      <vt:lpstr>Hypertension Algorithm</vt:lpstr>
      <vt:lpstr>Slide 81</vt:lpstr>
      <vt:lpstr>Slide 82</vt:lpstr>
      <vt:lpstr>Slide 83</vt:lpstr>
      <vt:lpstr>Victim Must Be On “Firm” Surface ? </vt:lpstr>
      <vt:lpstr></vt:lpstr>
      <vt:lpstr>Slide 86</vt:lpstr>
      <vt:lpstr>Slide 87</vt:lpstr>
      <vt:lpstr>AED Philosophy</vt:lpstr>
      <vt:lpstr>Slide 89</vt:lpstr>
      <vt:lpstr>Let’s Do Drugs</vt:lpstr>
      <vt:lpstr>   Guidelines  What do you need?  DO NOT even THINK of using a drug you know nothing about! </vt:lpstr>
      <vt:lpstr>Emergency Medications Responsible Auxiliary:</vt:lpstr>
      <vt:lpstr>OXYGEN</vt:lpstr>
      <vt:lpstr>Epinephrine</vt:lpstr>
      <vt:lpstr>Epinephrine</vt:lpstr>
      <vt:lpstr>Slide 96</vt:lpstr>
      <vt:lpstr>Slide 97</vt:lpstr>
      <vt:lpstr>Nitroglycerin</vt:lpstr>
      <vt:lpstr>$9.00 / 100  Exp. date must be “Sharpied” to 8-10 weeks from “today’s seal breaking”</vt:lpstr>
      <vt:lpstr>$32.00 per pump spray - but the expiry date IS the expiry date</vt:lpstr>
      <vt:lpstr>ASA  ? mg.   giving the max. as a  324 mg. tab. is OK but…</vt:lpstr>
      <vt:lpstr>ASA (for MI) and 324 mg. = peak effect  It’s best via 4X baby  ASA (81 mg.) chewed, aside from prophylactic use  </vt:lpstr>
      <vt:lpstr>ASA (for MI) 324 mg. = peak effect  Action: Keeps # of platelets from increasing, which could lead to ARREST! or if cerebral blockage, STROKE!</vt:lpstr>
      <vt:lpstr>Ventolin®</vt:lpstr>
      <vt:lpstr>Albuterol - Ventolin® -   a ß2 agonist</vt:lpstr>
      <vt:lpstr>Diphenhydramine (Benadryl®)</vt:lpstr>
      <vt:lpstr>Glucose Source   FACT: ALL dental offices have   a massive sugar availability  in house!</vt:lpstr>
      <vt:lpstr>Resources for Emergency Drugs and Equipment  </vt:lpstr>
      <vt:lpstr>Resources for Emergency  Drugs and Equipment</vt:lpstr>
      <vt:lpstr>Slide 110</vt:lpstr>
      <vt:lpstr>Diagnosis Dependent Treatment</vt:lpstr>
      <vt:lpstr>Syncope</vt:lpstr>
      <vt:lpstr>Syncope Profile of Prevalence</vt:lpstr>
      <vt:lpstr>Syncope – Signs / Symptoms</vt:lpstr>
      <vt:lpstr>Syncope Causes</vt:lpstr>
      <vt:lpstr>Syncope Algorithm: Position, ABC’s  Time, Time, Time     Always! - O2  by nasal cannula 4  litres / minute  + Glucose</vt:lpstr>
      <vt:lpstr>Nausea / Vomiting</vt:lpstr>
      <vt:lpstr>Hyperventilation –  Signs / Symptoms</vt:lpstr>
      <vt:lpstr>Hyperventilation</vt:lpstr>
      <vt:lpstr>Hyperventilation - Tx</vt:lpstr>
      <vt:lpstr>Angina / Myocardial Infarction</vt:lpstr>
      <vt:lpstr>Angina / Myocardial Infarction</vt:lpstr>
      <vt:lpstr>  Cardiac Emergencies - Usually related to Ischemic Heart Disease</vt:lpstr>
      <vt:lpstr>Angina / MI Algorithm  Syncope Protocol   Nitroglycerin  q. 5 min x 3    Assume MI / Call EMS</vt:lpstr>
      <vt:lpstr>Cardiac Arrest</vt:lpstr>
      <vt:lpstr>Cardiac Arrest Algorithm  Syncope Protocol   CPR  100% Oxygen</vt:lpstr>
      <vt:lpstr>Acute Asthma    Bronchospastic Events </vt:lpstr>
      <vt:lpstr>Bronchospasm  Algorithm ABC’s &amp; Position   Oxygen    B-2 inhaler epinephrine 0.3 mg</vt:lpstr>
      <vt:lpstr>Oxygen</vt:lpstr>
      <vt:lpstr>Hypersensitivity Reactions</vt:lpstr>
      <vt:lpstr>Hypersensitivity Reactions</vt:lpstr>
      <vt:lpstr>Hypersensitivity Reactions</vt:lpstr>
      <vt:lpstr>Hypersensitivity Algorithm  SYNCOPE PROTOCOL   Major symptoms present                            Diphenhydramine  Epinephrine </vt:lpstr>
      <vt:lpstr> Seizures / Convulsions</vt:lpstr>
      <vt:lpstr>Seizure Algorithm  Protect Patient, Protect Yourselves!   Syncope Protocol Following Seizure</vt:lpstr>
      <vt:lpstr>Not practical</vt:lpstr>
      <vt:lpstr> Not practical</vt:lpstr>
      <vt:lpstr>Diabetic Emergencies</vt:lpstr>
      <vt:lpstr>Diabetic Emergencies</vt:lpstr>
      <vt:lpstr>Hypo(er)glycemia Algorithm  ABC’s &amp; Position   Oxygen    Glucose</vt:lpstr>
      <vt:lpstr>Unexplained, Unwitnessed, Unconscious (or you, you, you!)  </vt:lpstr>
      <vt:lpstr>IN LIFE…triple “U” Unexplained, Unwitnessed, Unconscious</vt:lpstr>
      <vt:lpstr>Medical / Dental  Emergency Quiz</vt:lpstr>
      <vt:lpstr>Slide 144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OEAOA Presentation</dc:title>
  <dc:creator>DR.MEL HAWKINS</dc:creator>
  <cp:lastModifiedBy>Mel</cp:lastModifiedBy>
  <cp:revision>998</cp:revision>
  <dcterms:created xsi:type="dcterms:W3CDTF">2000-10-21T23:57:58Z</dcterms:created>
  <dcterms:modified xsi:type="dcterms:W3CDTF">2013-01-23T02:30:03Z</dcterms:modified>
</cp:coreProperties>
</file>